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264">
          <p15:clr>
            <a:srgbClr val="980000"/>
          </p15:clr>
        </p15:guide>
        <p15:guide id="3" orient="horz" pos="1928">
          <p15:clr>
            <a:srgbClr val="9AA0A6"/>
          </p15:clr>
        </p15:guide>
        <p15:guide id="4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774" y="78"/>
      </p:cViewPr>
      <p:guideLst>
        <p:guide orient="horz" pos="1620"/>
        <p:guide pos="2264"/>
        <p:guide orient="horz" pos="19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7293656c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7293656c8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d90ae73e8a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d90ae73e8a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d90ae73e8a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d90ae73e8a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d90ae73e8a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d90ae73e8a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d90ae73e8a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d90ae73e8a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d90ae73e8a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d90ae73e8a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90ae73e8a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90ae73e8a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d90ae73e8a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d90ae73e8a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d9debbfbc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d9debbfbc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d9debbfbcb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d9debbfbcb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d9debbfbc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d9debbfbc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7675f920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7675f920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d7e20e5ee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d7e20e5ee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d9debbfbc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d9debbfbc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d9debbfbc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d9debbfbcb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d9debbfbc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d9debbfbc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d9debbfbc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gd9debbfbc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d9debbfbc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d9debbfbcb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d9debbfbc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d9debbfbc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7675f920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7675f920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7675f920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7675f920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7675f920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7675f920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d7675f920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d7675f920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d7675f920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d7675f920f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7675f920f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d7675f920f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d7675f920f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d7675f920f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7675f920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d7675f920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aa82f48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aa82f48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d7675f920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d7675f920f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7675f920f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d7675f920f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7675f920f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d7675f920f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7675f920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d7675f920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d7675f920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d7675f920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d7675f920f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d7675f920f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7675f920f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d7675f920f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d7675f920f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d7675f920f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dac13f1e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ddac13f1e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ddac13f1e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ddac13f1e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7293656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7293656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7293656c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d7293656c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d82c1a9ee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d82c1a9ee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d82c1a9ee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d82c1a9ee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d82c1a9ee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d82c1a9ee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d82c1a9ee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d82c1a9ee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d90ae73e8a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d90ae73e8a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d90ae73e8a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d90ae73e8a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d82c1a9ee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d82c1a9ee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d82c1a9ee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d82c1a9ee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d82c1a9ee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d82c1a9ee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7293656c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7293656c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d82c1a9ee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d82c1a9ee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82c1a9ee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d82c1a9ee4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d82c1a9ee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d82c1a9ee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d82c1a9ee4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d82c1a9ee4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d82c1a9ee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d82c1a9ee4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d62b8e1f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d62b8e1f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d62b8e1fb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d62b8e1fb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da926be8c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da926be8c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da926be8c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da926be8c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d82c1a9ee4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d82c1a9ee4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7293656c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7293656c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d82c1a9ee4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d82c1a9ee4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d82c1a9ee4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d82c1a9ee4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d82c1a9ee4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d82c1a9ee4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d82c1a9ee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d82c1a9ee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d82c1a9ee4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d82c1a9ee4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d90ae73e8a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d90ae73e8a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d90ae73e8a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d90ae73e8a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d82c1a9ee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d82c1a9ee4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d82c1a9ee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d82c1a9ee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d82c1a9ee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d82c1a9ee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7293656c8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7293656c8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d82c1a9ee4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d82c1a9ee4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d82c1a9ee4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d82c1a9ee4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d82c1a9ee4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d82c1a9ee4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d82c1a9ee4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d82c1a9ee4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d40a5d062a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d40a5d062a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d82c1a9ee4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d82c1a9ee4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d62b8e1fb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d62b8e1fb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d62b8e1fb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d62b8e1fb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d62b8e1fb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d62b8e1fb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d62b8e1fb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d62b8e1fb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7293656c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d7293656c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d62b8e1fb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d62b8e1fb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d62b8e1fb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d62b8e1fb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db48bf8d9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db48bf8d9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db48bf8d9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db48bf8d9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d62b8e1fb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d62b8e1fbf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d62b8e1fb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d62b8e1fb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d62b8e1fb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d62b8e1fb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d62b8e1fb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d62b8e1fbf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62b8e1fbf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62b8e1fbf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ddac13f1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ddac13f1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7293656c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7293656c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ddac13f1e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ddac13f1e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ddac13f1e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ddac13f1e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ddac13f1e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ddac13f1e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ddac13f1e1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ddac13f1e1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ddac13f1e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ddac13f1e1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ddac13f1e1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ddac13f1e1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ddac13f1e1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ddac13f1e1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d62b8e1fbf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d62b8e1fbf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d62b8e1fbf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d62b8e1fbf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ddac13f1e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ddac13f1e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7675f920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7675f920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ddac13f1e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ddac13f1e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d82c1a9ee4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d82c1a9ee4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d82c1a9ee4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d82c1a9ee4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d90ae73e8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d90ae73e8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d90ae73e8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d90ae73e8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d90ae73e8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d90ae73e8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d90ae73e8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d90ae73e8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d90ae73e8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d90ae73e8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d90ae73e8a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d90ae73e8a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d90ae73e8a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d90ae73e8a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99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8.jpg"/><Relationship Id="rId5" Type="http://schemas.openxmlformats.org/officeDocument/2006/relationships/image" Target="../media/image197.jpg"/><Relationship Id="rId4" Type="http://schemas.openxmlformats.org/officeDocument/2006/relationships/image" Target="../media/image196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2.jpg"/><Relationship Id="rId5" Type="http://schemas.openxmlformats.org/officeDocument/2006/relationships/image" Target="../media/image201.jpg"/><Relationship Id="rId4" Type="http://schemas.openxmlformats.org/officeDocument/2006/relationships/image" Target="../media/image200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07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6.jpg"/><Relationship Id="rId5" Type="http://schemas.openxmlformats.org/officeDocument/2006/relationships/image" Target="../media/image205.jpg"/><Relationship Id="rId4" Type="http://schemas.openxmlformats.org/officeDocument/2006/relationships/image" Target="../media/image204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8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g"/><Relationship Id="rId3" Type="http://schemas.openxmlformats.org/officeDocument/2006/relationships/image" Target="../media/image127.jpg"/><Relationship Id="rId7" Type="http://schemas.openxmlformats.org/officeDocument/2006/relationships/image" Target="../media/image211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jpg"/><Relationship Id="rId5" Type="http://schemas.openxmlformats.org/officeDocument/2006/relationships/image" Target="../media/image209.jpg"/><Relationship Id="rId4" Type="http://schemas.openxmlformats.org/officeDocument/2006/relationships/image" Target="../media/image3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g"/><Relationship Id="rId3" Type="http://schemas.openxmlformats.org/officeDocument/2006/relationships/image" Target="../media/image127.jpg"/><Relationship Id="rId7" Type="http://schemas.openxmlformats.org/officeDocument/2006/relationships/image" Target="../media/image215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4.jpg"/><Relationship Id="rId5" Type="http://schemas.openxmlformats.org/officeDocument/2006/relationships/image" Target="../media/image213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g"/><Relationship Id="rId3" Type="http://schemas.openxmlformats.org/officeDocument/2006/relationships/image" Target="../media/image127.jpg"/><Relationship Id="rId7" Type="http://schemas.openxmlformats.org/officeDocument/2006/relationships/image" Target="../media/image220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9.jpg"/><Relationship Id="rId5" Type="http://schemas.openxmlformats.org/officeDocument/2006/relationships/image" Target="../media/image218.jpg"/><Relationship Id="rId4" Type="http://schemas.openxmlformats.org/officeDocument/2006/relationships/image" Target="../media/image3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g"/><Relationship Id="rId3" Type="http://schemas.openxmlformats.org/officeDocument/2006/relationships/image" Target="../media/image127.jpg"/><Relationship Id="rId7" Type="http://schemas.openxmlformats.org/officeDocument/2006/relationships/image" Target="../media/image22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3.jpg"/><Relationship Id="rId5" Type="http://schemas.openxmlformats.org/officeDocument/2006/relationships/image" Target="../media/image222.jpg"/><Relationship Id="rId4" Type="http://schemas.openxmlformats.org/officeDocument/2006/relationships/image" Target="../media/image3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g"/><Relationship Id="rId3" Type="http://schemas.openxmlformats.org/officeDocument/2006/relationships/image" Target="../media/image127.jpg"/><Relationship Id="rId7" Type="http://schemas.openxmlformats.org/officeDocument/2006/relationships/image" Target="../media/image228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7.jpg"/><Relationship Id="rId5" Type="http://schemas.openxmlformats.org/officeDocument/2006/relationships/image" Target="../media/image226.jp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1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1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7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5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5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5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8.jpg"/><Relationship Id="rId5" Type="http://schemas.openxmlformats.org/officeDocument/2006/relationships/image" Target="../media/image157.jpg"/><Relationship Id="rId4" Type="http://schemas.openxmlformats.org/officeDocument/2006/relationships/image" Target="../media/image156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6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67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6.jpg"/><Relationship Id="rId5" Type="http://schemas.openxmlformats.org/officeDocument/2006/relationships/image" Target="../media/image165.jpg"/><Relationship Id="rId4" Type="http://schemas.openxmlformats.org/officeDocument/2006/relationships/image" Target="../media/image164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jpg"/><Relationship Id="rId5" Type="http://schemas.openxmlformats.org/officeDocument/2006/relationships/image" Target="../media/image169.jpg"/><Relationship Id="rId4" Type="http://schemas.openxmlformats.org/officeDocument/2006/relationships/image" Target="../media/image168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5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9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8.jpg"/><Relationship Id="rId5" Type="http://schemas.openxmlformats.org/officeDocument/2006/relationships/image" Target="../media/image177.jpg"/><Relationship Id="rId4" Type="http://schemas.openxmlformats.org/officeDocument/2006/relationships/image" Target="../media/image176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1.jpg"/><Relationship Id="rId4" Type="http://schemas.openxmlformats.org/officeDocument/2006/relationships/image" Target="../media/image180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5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4.jpg"/><Relationship Id="rId5" Type="http://schemas.openxmlformats.org/officeDocument/2006/relationships/image" Target="../media/image183.jpg"/><Relationship Id="rId4" Type="http://schemas.openxmlformats.org/officeDocument/2006/relationships/image" Target="../media/image18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9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8.jpg"/><Relationship Id="rId5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93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2.jpg"/><Relationship Id="rId5" Type="http://schemas.openxmlformats.org/officeDocument/2006/relationships/image" Target="../media/image191.jpg"/><Relationship Id="rId4" Type="http://schemas.openxmlformats.org/officeDocument/2006/relationships/image" Target="../media/image190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5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271750" y="967375"/>
            <a:ext cx="85206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HSF System a.s., Lihovarská 689/40A, 718 00 Ostrava-Kunčičky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Retail Park Poruba s.r.o.,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HSF System a.s.,  Ostrava-Kunčičky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PIKAZ s.r.o., Ing. Arch. Jan Hemer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49.8491369N, 18.1477186E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133025" y="117100"/>
            <a:ext cx="7290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Retail Park Poruba s.r.o., Ostrava-Poruba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1A/4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36" name="Google Shape;1236;p112"/>
          <p:cNvPicPr preferRelativeResize="0"/>
          <p:nvPr/>
        </p:nvPicPr>
        <p:blipFill rotWithShape="1">
          <a:blip r:embed="rId3">
            <a:alphaModFix/>
          </a:blip>
          <a:srcRect r="-70" b="-735"/>
          <a:stretch/>
        </p:blipFill>
        <p:spPr>
          <a:xfrm>
            <a:off x="-3300" y="-18950"/>
            <a:ext cx="9267701" cy="5247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112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38" name="Google Shape;1238;p112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Sídlo společnosti POLNA corp. s.r.o., Třinec</a:t>
            </a:r>
            <a:endParaRPr sz="21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9" name="Google Shape;1239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375" y="2530563"/>
            <a:ext cx="4064250" cy="210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375" y="632900"/>
            <a:ext cx="4064250" cy="17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175" y="654375"/>
            <a:ext cx="3567802" cy="173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1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0175" y="2540750"/>
            <a:ext cx="3567798" cy="208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112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4/1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50" name="Google Shape;1250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113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52" name="Google Shape;1252;p113"/>
          <p:cNvSpPr txBox="1"/>
          <p:nvPr/>
        </p:nvSpPr>
        <p:spPr>
          <a:xfrm>
            <a:off x="67650" y="47200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Nové VaV centrum společnosti Ingeteam a.s.</a:t>
            </a: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cs" sz="25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Ostrava - Pustkovec</a:t>
            </a:r>
            <a:endParaRPr sz="25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p113"/>
          <p:cNvSpPr txBox="1"/>
          <p:nvPr/>
        </p:nvSpPr>
        <p:spPr>
          <a:xfrm>
            <a:off x="248875" y="921175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HSF System a.s., Lihovarská 689/40A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718 00  Ostrava - Kunčičky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Ingeteam a.s., Ostrava - Pustkovec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HSF System a.s., Ostrava - Kunčičky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Ing. Jaromír Provazník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Ostrava - Pustkovec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49.8381464N, 18.1526228E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p113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4/2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61" name="Google Shape;1261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1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63" name="Google Shape;1263;p114"/>
          <p:cNvSpPr txBox="1"/>
          <p:nvPr/>
        </p:nvSpPr>
        <p:spPr>
          <a:xfrm>
            <a:off x="67650" y="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Nové VaV centrum společnosti Ingeteam a.s., Ostrava - Pustkovec</a:t>
            </a:r>
            <a:endParaRPr sz="21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4" name="Google Shape;1264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5300" y="2827775"/>
            <a:ext cx="3132301" cy="204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0825" y="655575"/>
            <a:ext cx="3611174" cy="208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4400" y="655575"/>
            <a:ext cx="3094099" cy="208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1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0825" y="2827787"/>
            <a:ext cx="3611174" cy="204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114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4/2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75" name="Google Shape;1275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15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77" name="Google Shape;1277;p115"/>
          <p:cNvSpPr txBox="1"/>
          <p:nvPr/>
        </p:nvSpPr>
        <p:spPr>
          <a:xfrm>
            <a:off x="67650" y="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PC 21 Rozšíření Varny, Paskov</a:t>
            </a:r>
            <a:endParaRPr sz="26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15"/>
          <p:cNvSpPr txBox="1"/>
          <p:nvPr/>
        </p:nvSpPr>
        <p:spPr>
          <a:xfrm>
            <a:off x="189450" y="1017725"/>
            <a:ext cx="87651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OHL ŽS a.s., Burešova 938/17, 602 00 Brno, Veveří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Lenzing Biocel Paskov a.s., Místecká 762,  739 21 Paskov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OHL ŽS a.s., Brno, Veveří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V</a:t>
            </a:r>
            <a:r>
              <a:rPr lang="c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 stavební a statická kancelář, spol s.r.o.,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Paskov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49.7179708N, 18.2945956E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15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4/3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86" name="Google Shape;1286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16"/>
          <p:cNvSpPr txBox="1"/>
          <p:nvPr/>
        </p:nvSpPr>
        <p:spPr>
          <a:xfrm>
            <a:off x="0" y="0"/>
            <a:ext cx="575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PC 21 Rozšíření Varny, Paskov</a:t>
            </a:r>
            <a:endParaRPr sz="21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8" name="Google Shape;128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625" y="607688"/>
            <a:ext cx="3517600" cy="20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0050" y="607688"/>
            <a:ext cx="3517600" cy="20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0050" y="2720175"/>
            <a:ext cx="3517600" cy="22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16"/>
          <p:cNvPicPr preferRelativeResize="0"/>
          <p:nvPr/>
        </p:nvPicPr>
        <p:blipFill rotWithShape="1">
          <a:blip r:embed="rId7">
            <a:alphaModFix/>
          </a:blip>
          <a:srcRect b="-1874"/>
          <a:stretch/>
        </p:blipFill>
        <p:spPr>
          <a:xfrm>
            <a:off x="882625" y="2720175"/>
            <a:ext cx="3517600" cy="228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116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4/3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99" name="Google Shape;1299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11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301" name="Google Shape;1301;p117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2" name="Google Shape;1302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09" name="Google Shape;1309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11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311" name="Google Shape;1311;p118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2" name="Google Shape;1312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18"/>
          <p:cNvSpPr txBox="1"/>
          <p:nvPr/>
        </p:nvSpPr>
        <p:spPr>
          <a:xfrm>
            <a:off x="218900" y="1274550"/>
            <a:ext cx="87651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SATTURN HOLEŠOV spol s.r.o., Dlažánky 305/16, 769 01 Holešov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Obec Rybí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COMMODUM, spol s.r.o., Valašská Bystřice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Projekty VODAM s.r.o., Hranice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Rybí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49.6005006408, 18.0764124529   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118"/>
          <p:cNvSpPr txBox="1"/>
          <p:nvPr/>
        </p:nvSpPr>
        <p:spPr>
          <a:xfrm>
            <a:off x="141925" y="12500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Rybí - likvidace odpadních vod, Rybí</a:t>
            </a:r>
            <a:endParaRPr sz="26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p118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5/1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22" name="Google Shape;1322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119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324" name="Google Shape;1324;p119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5" name="Google Shape;1325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119"/>
          <p:cNvSpPr txBox="1"/>
          <p:nvPr/>
        </p:nvSpPr>
        <p:spPr>
          <a:xfrm>
            <a:off x="141925" y="48625"/>
            <a:ext cx="5658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Rybí - likvidace odpadních vod, Rybí</a:t>
            </a:r>
            <a:endParaRPr sz="21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7" name="Google Shape;1327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5200" y="705738"/>
            <a:ext cx="3067526" cy="20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9775" y="686650"/>
            <a:ext cx="3124851" cy="208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1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5200" y="2822800"/>
            <a:ext cx="3067526" cy="204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9775" y="2822800"/>
            <a:ext cx="3124851" cy="204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119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5/1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38" name="Google Shape;133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120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340" name="Google Shape;1340;p120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1" name="Google Shape;1341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Google Shape;1342;p120"/>
          <p:cNvSpPr txBox="1"/>
          <p:nvPr/>
        </p:nvSpPr>
        <p:spPr>
          <a:xfrm>
            <a:off x="171625" y="613375"/>
            <a:ext cx="89493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Subterra a.s., Koželužská 2246/5, 180 00 Praha 8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Správa železnic, státní organizace, Praha - Nové město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Společnost ČET-DET, tvořena společnostmi: Subterra a.s. správce,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OHL ŽS a.s. společník, EUROVIA CS a.s. společník,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GJW Praha spol s.r.o. 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Sdružení Český Těšín - Dětmarovice tvořené společnostmi: MORAVIA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CONSULT  Olomouc a.s. vedoucí účastník,   SUDOP Brno spol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s.r.o. účastník, METROPROJEKT Praha a.s. účastník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Karviná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49°45'1.672"N, 18°37'3.518"E - 49°54'13.394"N, 18°27'34.353"E 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p120"/>
          <p:cNvSpPr txBox="1"/>
          <p:nvPr/>
        </p:nvSpPr>
        <p:spPr>
          <a:xfrm>
            <a:off x="0" y="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Optimalizace trati Český Těšín - Dětmarovice, Karviná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4" name="Google Shape;1344;p120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5/2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51" name="Google Shape;1351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p121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353" name="Google Shape;1353;p121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4" name="Google Shape;1354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121"/>
          <p:cNvSpPr txBox="1"/>
          <p:nvPr/>
        </p:nvSpPr>
        <p:spPr>
          <a:xfrm>
            <a:off x="97225" y="0"/>
            <a:ext cx="8520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Optimalizace trati Český Těšín - Dětmarovice, Karviná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6" name="Google Shape;1356;p121"/>
          <p:cNvPicPr preferRelativeResize="0"/>
          <p:nvPr/>
        </p:nvPicPr>
        <p:blipFill rotWithShape="1">
          <a:blip r:embed="rId5">
            <a:alphaModFix/>
          </a:blip>
          <a:srcRect r="-1926" b="-4460"/>
          <a:stretch/>
        </p:blipFill>
        <p:spPr>
          <a:xfrm>
            <a:off x="1576525" y="507513"/>
            <a:ext cx="2660829" cy="21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1638" y="2676625"/>
            <a:ext cx="2610589" cy="21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1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8875" y="2676625"/>
            <a:ext cx="2829574" cy="21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1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58875" y="507513"/>
            <a:ext cx="2829574" cy="208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121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5/2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9" name="Google Shape;15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/>
        </p:nvSpPr>
        <p:spPr>
          <a:xfrm>
            <a:off x="75450" y="43125"/>
            <a:ext cx="663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Retail Park Poruba s.r.o., Ostrava-Poruba 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926" y="650250"/>
            <a:ext cx="3208650" cy="21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0124" y="650251"/>
            <a:ext cx="3208675" cy="21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8925" y="2887750"/>
            <a:ext cx="3208650" cy="203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0124" y="2887750"/>
            <a:ext cx="3208675" cy="2032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1A/4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67" name="Google Shape;1367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1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74" name="Google Shape;1374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123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376" name="Google Shape;1376;p123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7" name="Google Shape;1377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8" name="Google Shape;1378;p123"/>
          <p:cNvSpPr txBox="1"/>
          <p:nvPr/>
        </p:nvSpPr>
        <p:spPr>
          <a:xfrm>
            <a:off x="67650" y="32525"/>
            <a:ext cx="9008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Optimalizace a modernizace logistických procesů ve skladu PHOENIX lékárenský velkoobchod s.r.o., Praha - Hostivař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9" name="Google Shape;1379;p123"/>
          <p:cNvSpPr txBox="1"/>
          <p:nvPr/>
        </p:nvSpPr>
        <p:spPr>
          <a:xfrm>
            <a:off x="200800" y="1383025"/>
            <a:ext cx="87153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HSF System a.s., Lihovarská 689/40A, 718 00 Ostrava-Kunčičky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PHOENIX lékárenský velkoobchod s.r.o., Praha - Hostivař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HSF System a.s., Ostrava - Kunčičky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RotaGroup a.s., Praha - Michle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Praha - Hostivař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50.0662464N, 14.5293889E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123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6/1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87" name="Google Shape;1387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12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389" name="Google Shape;1389;p124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0" name="Google Shape;1390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124"/>
          <p:cNvSpPr txBox="1"/>
          <p:nvPr/>
        </p:nvSpPr>
        <p:spPr>
          <a:xfrm>
            <a:off x="48625" y="-21250"/>
            <a:ext cx="8877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Optimalizace a modernizace logistických procesů ve skladu PHOENIX lékárenský velkoobchod s.r.o., Praha - Hostivař</a:t>
            </a:r>
            <a:endParaRPr sz="20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2" name="Google Shape;1392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2350" y="2848388"/>
            <a:ext cx="3023850" cy="201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4425" y="839288"/>
            <a:ext cx="3023850" cy="194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1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4425" y="2848381"/>
            <a:ext cx="3023850" cy="201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82350" y="839300"/>
            <a:ext cx="3023850" cy="19489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124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6/1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03" name="Google Shape;1403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125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405" name="Google Shape;1405;p125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6" name="Google Shape;1406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125"/>
          <p:cNvSpPr txBox="1"/>
          <p:nvPr/>
        </p:nvSpPr>
        <p:spPr>
          <a:xfrm>
            <a:off x="0" y="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Smetanova obchodní galerie a městské podzemní garáže, Vsetín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125"/>
          <p:cNvSpPr txBox="1"/>
          <p:nvPr/>
        </p:nvSpPr>
        <p:spPr>
          <a:xfrm>
            <a:off x="145225" y="511000"/>
            <a:ext cx="90021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Nodum atelier - s.r.o., Nádražní 49, 739 91 Jablunkov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Smetanova obchodní galerie - VALATRANS a.s., Liptál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Městské podzemní garáže, Vsetín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Smetanova obchodní galerie - vybraní dodavatelé: Ruuki CZ s.r.o.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KAREDO s.r.o., ELGEN elektro s.r.o., BMS SERVIS s.r.o., Štec SVT s.r.o.,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Aleš Zetocha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nodum atelier - na s.r.o., Jablunkov (obě části)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Spolupráce: BLAŽEK PROJEKT s.r.o., Opava (na Smetanově obchodní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galerii)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Vsetín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49.3357508N, 17.9948867E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125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6/2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16" name="Google Shape;1416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12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418" name="Google Shape;1418;p126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9" name="Google Shape;1419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126"/>
          <p:cNvSpPr txBox="1"/>
          <p:nvPr/>
        </p:nvSpPr>
        <p:spPr>
          <a:xfrm>
            <a:off x="87525" y="17300"/>
            <a:ext cx="885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Smetanova obchodní galerie a městské podzemní garáže, Vsetín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pic>
        <p:nvPicPr>
          <p:cNvPr id="1421" name="Google Shape;1421;p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1863" y="632900"/>
            <a:ext cx="3011726" cy="200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616700"/>
            <a:ext cx="3060350" cy="204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1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3250" y="2779000"/>
            <a:ext cx="3060350" cy="204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1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0" y="2779000"/>
            <a:ext cx="3060350" cy="2040241"/>
          </a:xfrm>
          <a:prstGeom prst="rect">
            <a:avLst/>
          </a:prstGeom>
          <a:noFill/>
          <a:ln>
            <a:noFill/>
          </a:ln>
        </p:spPr>
      </p:pic>
      <p:sp>
        <p:nvSpPr>
          <p:cNvPr id="1425" name="Google Shape;1425;p126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6/2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32" name="Google Shape;1432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12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434" name="Google Shape;1434;p127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5" name="Google Shape;1435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127"/>
          <p:cNvSpPr txBox="1"/>
          <p:nvPr/>
        </p:nvSpPr>
        <p:spPr>
          <a:xfrm>
            <a:off x="67650" y="8645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Café Re:public , Praha - Malá Strana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127"/>
          <p:cNvSpPr txBox="1"/>
          <p:nvPr/>
        </p:nvSpPr>
        <p:spPr>
          <a:xfrm>
            <a:off x="214350" y="1152475"/>
            <a:ext cx="87153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Nodum atelier - s.r.o., Nádražní 49, 739 91 Jablunkov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REKOCHEM s.r.o., Staré Město, Třinec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STALUV  spol s.r.o., Praha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nodum atelier - s.r.o., Jablunkov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Praha - Malá Strana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50.0837289N, 14.3950319E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127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6/3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45" name="Google Shape;1445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p12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447" name="Google Shape;1447;p128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8" name="Google Shape;1448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p128"/>
          <p:cNvSpPr txBox="1"/>
          <p:nvPr/>
        </p:nvSpPr>
        <p:spPr>
          <a:xfrm>
            <a:off x="39700" y="0"/>
            <a:ext cx="699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Café Re:public, Praha - Malá Strana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0" name="Google Shape;1450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0650" y="741100"/>
            <a:ext cx="2982552" cy="198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0650" y="2837675"/>
            <a:ext cx="2982552" cy="204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1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0900" y="445025"/>
            <a:ext cx="2003175" cy="228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1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0275" y="2837675"/>
            <a:ext cx="2044426" cy="204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Google Shape;1454;p128"/>
          <p:cNvSpPr txBox="1"/>
          <p:nvPr/>
        </p:nvSpPr>
        <p:spPr>
          <a:xfrm>
            <a:off x="8411800" y="463925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6/3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2" name="Google Shape;17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/>
        </p:nvSpPr>
        <p:spPr>
          <a:xfrm>
            <a:off x="179775" y="1017725"/>
            <a:ext cx="85206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Karvinská hornická nemocnice a.s., Zakladatelská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975/22, 735 06 Karviná-Nové Město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Karvinská hornická nemocnice a.s., Karviná-Nové město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KOMA MODULAR s.r.o., Vizovice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petit atelier s.r.o., Ropice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Karviná-Nové město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49.8695997N, 18.5408733E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179775" y="209725"/>
            <a:ext cx="575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4"/>
          <p:cNvSpPr txBox="1"/>
          <p:nvPr/>
        </p:nvSpPr>
        <p:spPr>
          <a:xfrm>
            <a:off x="162600" y="125125"/>
            <a:ext cx="8818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Přístavba Karvinské hornické nemocnice, Karviná-Nové město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1A/5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3" name="Google Shape;18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43350" y="0"/>
            <a:ext cx="786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Přístavba Karvinské hornické nemocnice, Karviná-Nové město - 1A/5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575" y="642238"/>
            <a:ext cx="3188224" cy="20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2575" y="2843825"/>
            <a:ext cx="3188224" cy="20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9225" y="642238"/>
            <a:ext cx="3188224" cy="20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9225" y="2843825"/>
            <a:ext cx="3188224" cy="20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1A/5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6" name="Google Shape;19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/>
        </p:nvSpPr>
        <p:spPr>
          <a:xfrm>
            <a:off x="248550" y="813475"/>
            <a:ext cx="86469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Město Hlučín, Městský úřad Hlučín, Mírové náměstí 23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748 01 Hlučín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Město Hlučín, Městský úřad Hlučín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STAZO, spol s.r.o., Suché Lazce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Ing. Matěj Kudlík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Hlučín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49.8988517N, 18.1964658E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6"/>
          <p:cNvSpPr txBox="1"/>
          <p:nvPr/>
        </p:nvSpPr>
        <p:spPr>
          <a:xfrm>
            <a:off x="161900" y="109150"/>
            <a:ext cx="8317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Objekt šaten a zázemí SK FC Hlučín a TJ Hlučín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1A/6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6" name="Google Shape;20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23050" y="0"/>
            <a:ext cx="714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Objekt šaten a zázemí SK FC Hlučín a TJ Hlučín 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1700" y="590713"/>
            <a:ext cx="3106675" cy="21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1500" y="590713"/>
            <a:ext cx="3249974" cy="21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1700" y="2818200"/>
            <a:ext cx="3106676" cy="221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21500" y="2818189"/>
            <a:ext cx="3249974" cy="221368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1A/6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9" name="Google Shape;21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8"/>
          <p:cNvSpPr txBox="1"/>
          <p:nvPr/>
        </p:nvSpPr>
        <p:spPr>
          <a:xfrm>
            <a:off x="63625" y="62025"/>
            <a:ext cx="805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Přístavba Léčebného domu Storch, Čeladná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8"/>
          <p:cNvSpPr txBox="1"/>
          <p:nvPr/>
        </p:nvSpPr>
        <p:spPr>
          <a:xfrm>
            <a:off x="144000" y="1075225"/>
            <a:ext cx="88560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NOSTA s.r.o., Svatopluka Čecha 2088/13, 741 01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Nový Jičín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Beskydské rehabilitační centrum, spol. s r.o., Čeladná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NOSTA, s.r.o., Nový Jičín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Petr Lichnovský architektonická kancelář s.r.o., Ostrava - Zábřeh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Čeladná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49.5404433N, 18.3067056E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8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1A/7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9"/>
          <p:cNvSpPr txBox="1"/>
          <p:nvPr/>
        </p:nvSpPr>
        <p:spPr>
          <a:xfrm>
            <a:off x="311700" y="279625"/>
            <a:ext cx="575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31" name="Google Shape;231;p29"/>
          <p:cNvSpPr txBox="1"/>
          <p:nvPr/>
        </p:nvSpPr>
        <p:spPr>
          <a:xfrm>
            <a:off x="48600" y="0"/>
            <a:ext cx="783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Přístavba Léčebného domu Storch, Čeladná</a:t>
            </a:r>
            <a:r>
              <a:rPr lang="cs" sz="250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7413" y="2834825"/>
            <a:ext cx="3227499" cy="209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8337" y="639150"/>
            <a:ext cx="3145674" cy="20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6025" y="659225"/>
            <a:ext cx="3086177" cy="205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6025" y="2834825"/>
            <a:ext cx="3086175" cy="2097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1A/7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3" name="Google Shape;24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0"/>
          <p:cNvSpPr txBox="1"/>
          <p:nvPr/>
        </p:nvSpPr>
        <p:spPr>
          <a:xfrm>
            <a:off x="311700" y="279625"/>
            <a:ext cx="575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45" name="Google Shape;245;p30"/>
          <p:cNvSpPr txBox="1"/>
          <p:nvPr/>
        </p:nvSpPr>
        <p:spPr>
          <a:xfrm>
            <a:off x="14192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Obec Palkovice, Palkovice 619, 739 41 Palkovice     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Obec Palkovice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STASEKO PLUS s.r.o., Český Těšín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HUTNÍ PROJEKT Frýdek-Místek a.s.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Ing. arch. Rostislav Čajánek, Sviadnov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Palkovice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49.6362303N, 18.3152039E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0"/>
          <p:cNvSpPr txBox="1"/>
          <p:nvPr/>
        </p:nvSpPr>
        <p:spPr>
          <a:xfrm>
            <a:off x="57600" y="116300"/>
            <a:ext cx="9086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Dostavba tělocvičny ve sportovním areálu v Palkovicích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1A/8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4" name="Google Shape;25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1"/>
          <p:cNvSpPr txBox="1"/>
          <p:nvPr/>
        </p:nvSpPr>
        <p:spPr>
          <a:xfrm>
            <a:off x="311700" y="279625"/>
            <a:ext cx="575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56" name="Google Shape;256;p31"/>
          <p:cNvSpPr txBox="1"/>
          <p:nvPr/>
        </p:nvSpPr>
        <p:spPr>
          <a:xfrm>
            <a:off x="0" y="-58350"/>
            <a:ext cx="8769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Dostavba tělocvičny ve sportovním areálu v Palkovicích 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250" y="520463"/>
            <a:ext cx="3172176" cy="20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5250" y="2655450"/>
            <a:ext cx="3172176" cy="20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9100" y="2673000"/>
            <a:ext cx="3250749" cy="20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9100" y="529238"/>
            <a:ext cx="3250749" cy="20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1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1A/8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20550" y="621348"/>
            <a:ext cx="8584800" cy="4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CELKOVÝ POČET STAVEB: 53</a:t>
            </a: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I.KATEGORIE: </a:t>
            </a:r>
            <a:r>
              <a:rPr lang="cs" sz="1700" b="1" dirty="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NOVOSTAVBA: </a:t>
            </a: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13</a:t>
            </a: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I.KATEGORIE: </a:t>
            </a:r>
            <a:r>
              <a:rPr lang="cs" sz="1700" b="1" dirty="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REKONSTRUKCE: </a:t>
            </a: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I.KATEGORIE: </a:t>
            </a:r>
            <a:r>
              <a:rPr lang="cs" sz="1700" b="1" dirty="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VEŘEJNÁ PROSTRANSTVÍ: </a:t>
            </a: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II.KATEGORIE: </a:t>
            </a:r>
            <a:r>
              <a:rPr lang="cs" sz="1700" b="1" dirty="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BYTOVÉ DOMY:</a:t>
            </a: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6</a:t>
            </a: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III.KATEGORIE:</a:t>
            </a:r>
            <a:r>
              <a:rPr lang="cs" sz="1700" b="1" dirty="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 RODINNÉ DOMY:</a:t>
            </a:r>
            <a:r>
              <a:rPr lang="cs" sz="1700" b="1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IV.KATEGORIE:</a:t>
            </a:r>
            <a:r>
              <a:rPr lang="cs" sz="1700" b="1" dirty="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 PRŮMYSLOVÉ STAVBY: </a:t>
            </a: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V. KATEGORIE: </a:t>
            </a:r>
            <a:r>
              <a:rPr lang="cs" sz="1700" b="1" dirty="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STAVBY DOPRAVNÍ, INŽENÝRSKÉ A VODOHOSPODÁŘSKÉ: </a:t>
            </a: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VI. KATEGORIE:  </a:t>
            </a:r>
            <a:r>
              <a:rPr lang="cs" sz="1700" b="1" dirty="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STAVBY REALIZOVANÉ MIMO ÚZEMÍ MSK: </a:t>
            </a:r>
            <a:r>
              <a:rPr lang="cs" sz="1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65600" y="75150"/>
            <a:ext cx="881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CELKOVÝ POČET PŘIHLÁŠENÝCH STAVEB SOUTĚŽE STAVBA MSK 2020</a:t>
            </a:r>
            <a:endParaRPr sz="2400" b="1">
              <a:solidFill>
                <a:srgbClr val="6FA8D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8" name="Google Shape;26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2"/>
          <p:cNvSpPr txBox="1"/>
          <p:nvPr/>
        </p:nvSpPr>
        <p:spPr>
          <a:xfrm>
            <a:off x="179725" y="89850"/>
            <a:ext cx="805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Novostavba lékárny a onkologie, Krnov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179725" y="767275"/>
            <a:ext cx="85206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Sdružené zdravotnické zařízení Krnov, příspěvková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organizace, I.P. Pavlova 552/9 Pod Bezručovým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vrchem, 794 01 Krnov  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Sdružené zdravotnické zařízení Krnov, příspěvková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organizace, Krnov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První KEY-STAV, a.s., Frýdek-Místek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CHVÁLEK ATELIER s.r.o.,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Krnov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50.0965919N, 17.6892661E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2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1A/9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8" name="Google Shape;27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3"/>
          <p:cNvSpPr txBox="1"/>
          <p:nvPr/>
        </p:nvSpPr>
        <p:spPr>
          <a:xfrm>
            <a:off x="78625" y="0"/>
            <a:ext cx="575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Novostavba lékárny a onkologie, Krnov 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975" y="577250"/>
            <a:ext cx="3030326" cy="213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577250"/>
            <a:ext cx="3030326" cy="213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1975" y="2783131"/>
            <a:ext cx="3030326" cy="227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1800" y="2783131"/>
            <a:ext cx="3030326" cy="22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3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1A/9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1" name="Google Shape;29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4"/>
          <p:cNvSpPr txBox="1"/>
          <p:nvPr/>
        </p:nvSpPr>
        <p:spPr>
          <a:xfrm>
            <a:off x="109800" y="59900"/>
            <a:ext cx="5752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Sportovní hala v Krásném Poli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4"/>
          <p:cNvSpPr txBox="1"/>
          <p:nvPr/>
        </p:nvSpPr>
        <p:spPr>
          <a:xfrm>
            <a:off x="179725" y="974875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Statutární město Ostrava, Prokešovo nám. 8, 1803/8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729 30 Ostrava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Statutární město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Bystroň Group a.s., Ostrava - Moravská Ostrava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Atris, s.r.o., Slezská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Krásné Pole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49.8406406N, 18.1190481E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4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1A/10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1" name="Google Shape;30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5"/>
          <p:cNvSpPr txBox="1"/>
          <p:nvPr/>
        </p:nvSpPr>
        <p:spPr>
          <a:xfrm>
            <a:off x="74375" y="57725"/>
            <a:ext cx="5752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Sportovní hala v Krásném Poli </a:t>
            </a:r>
            <a:endParaRPr sz="22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300" y="622300"/>
            <a:ext cx="3145549" cy="202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622300"/>
            <a:ext cx="3247526" cy="202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300" y="2747076"/>
            <a:ext cx="3145549" cy="209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2747075"/>
            <a:ext cx="3247526" cy="209622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1A/10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4" name="Google Shape;31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6"/>
          <p:cNvSpPr txBox="1"/>
          <p:nvPr/>
        </p:nvSpPr>
        <p:spPr>
          <a:xfrm>
            <a:off x="73775" y="63425"/>
            <a:ext cx="8652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Požární zbrojnice a centrum krizového řízení obce Litultovice, k.ú. Litultovice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6"/>
          <p:cNvSpPr txBox="1"/>
          <p:nvPr/>
        </p:nvSpPr>
        <p:spPr>
          <a:xfrm>
            <a:off x="13977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Unicont Opava s.r.o., Hradecká 646/4, 746 01 Opava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Městys Litultovice, Litultovice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Unicont Opava s.r.o.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Ing. Jana Kristová, Mokré Lazce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Litultovice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49.9038431N, 17.7477628E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6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1A/11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4" name="Google Shape;32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326" name="Google Shape;326;p37"/>
          <p:cNvSpPr txBox="1"/>
          <p:nvPr/>
        </p:nvSpPr>
        <p:spPr>
          <a:xfrm>
            <a:off x="63875" y="-48575"/>
            <a:ext cx="8688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Požární zbrojnice a centrum krizového řízení obce Litultovice, k.ú. Litultovice </a:t>
            </a:r>
            <a:endParaRPr sz="17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925" y="782713"/>
            <a:ext cx="3491776" cy="205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7925" y="2930900"/>
            <a:ext cx="3491776" cy="19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782725"/>
            <a:ext cx="3491776" cy="20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2930900"/>
            <a:ext cx="3491776" cy="193187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7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1A/11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8" name="Google Shape;33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8"/>
          <p:cNvSpPr txBox="1"/>
          <p:nvPr/>
        </p:nvSpPr>
        <p:spPr>
          <a:xfrm>
            <a:off x="91175" y="90400"/>
            <a:ext cx="8277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VŠB - TUO, Platforma nových technologií CPIT - TL3 Ostrava-Poruba 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sp>
        <p:nvSpPr>
          <p:cNvPr id="340" name="Google Shape;340;p38"/>
          <p:cNvSpPr txBox="1"/>
          <p:nvPr/>
        </p:nvSpPr>
        <p:spPr>
          <a:xfrm>
            <a:off x="159225" y="1064950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Vysoká škola báňská - Technická univerzita Ostrava,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17. listopadu 2172/15, 708 00 Ostrava-Poruba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Vysoká škola báňská - Technická univerzita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Ridera Stavební a.s.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PROJEKTSTUDIO EUCZ, s.r.o.,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49.8360306N, 18.1620011E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8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1A/12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48" name="Google Shape;34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9"/>
          <p:cNvSpPr txBox="1"/>
          <p:nvPr/>
        </p:nvSpPr>
        <p:spPr>
          <a:xfrm>
            <a:off x="67650" y="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VŠB - TUO, Platforma nových technologií CPIT - TL3 Ostrava-Poruba 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326" y="598888"/>
            <a:ext cx="3005398" cy="212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3450" y="598888"/>
            <a:ext cx="3238749" cy="212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2325" y="2814775"/>
            <a:ext cx="3005398" cy="203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3450" y="2814775"/>
            <a:ext cx="3238749" cy="203555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9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1A/12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1" name="Google Shape;36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0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363" name="Google Shape;363;p40"/>
          <p:cNvSpPr txBox="1"/>
          <p:nvPr/>
        </p:nvSpPr>
        <p:spPr>
          <a:xfrm>
            <a:off x="141925" y="12500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Slovenská strela Kopřivnice 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0"/>
          <p:cNvSpPr txBox="1"/>
          <p:nvPr/>
        </p:nvSpPr>
        <p:spPr>
          <a:xfrm>
            <a:off x="141925" y="119242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TATRA TRUCKS a.s., Areál Tatry 1450/1, 742 21, Kopřivnice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TATRA TRUCKS a.s., Kopřivnice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PS BRNO s.r.o., Brno - jih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Atris s.r.o., Ostrava - Slezská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Ing. arch. Jiří Liškutín, Ing. Ladislav Zahradníček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Kopřivnice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49°35'58.158"N, 18°8'37.606"E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0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1A/13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72" name="Google Shape;37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1"/>
          <p:cNvSpPr txBox="1"/>
          <p:nvPr/>
        </p:nvSpPr>
        <p:spPr>
          <a:xfrm>
            <a:off x="73100" y="23550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Slovenská strela Kopřivnice </a:t>
            </a:r>
            <a:endParaRPr sz="1600" b="1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374" name="Google Shape;37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750" y="685350"/>
            <a:ext cx="3201725" cy="199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4525" y="2789288"/>
            <a:ext cx="3461424" cy="21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4525" y="685350"/>
            <a:ext cx="3461424" cy="199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2625" y="2790075"/>
            <a:ext cx="3159974" cy="211076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1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1A/13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85" name="Google Shape;38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92" name="Google Shape;39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3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394" name="Google Shape;394;p43"/>
          <p:cNvSpPr txBox="1"/>
          <p:nvPr/>
        </p:nvSpPr>
        <p:spPr>
          <a:xfrm>
            <a:off x="141925" y="125000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Zimní stadion v Krnově - severní Tribuna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3"/>
          <p:cNvSpPr txBox="1"/>
          <p:nvPr/>
        </p:nvSpPr>
        <p:spPr>
          <a:xfrm>
            <a:off x="21967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Agist s.r.o., Vrchlického 1194/20, 794 01 Krnov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Město Krnov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Agist s.r.o., Krnov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ADEA projekt s.r.o.,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Krnov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49.8462153N, 18.1599364E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3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03" name="Google Shape;40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05" name="Google Shape;405;p44"/>
          <p:cNvSpPr txBox="1"/>
          <p:nvPr/>
        </p:nvSpPr>
        <p:spPr>
          <a:xfrm>
            <a:off x="0" y="0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Zimní stadion v Krnově - severní Tribuna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47125"/>
            <a:ext cx="3534157" cy="199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719675"/>
            <a:ext cx="3534150" cy="199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925" y="2719700"/>
            <a:ext cx="3534150" cy="199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5925" y="647138"/>
            <a:ext cx="3534150" cy="199480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4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17" name="Google Shape;417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5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19" name="Google Shape;419;p45"/>
          <p:cNvSpPr txBox="1"/>
          <p:nvPr/>
        </p:nvSpPr>
        <p:spPr>
          <a:xfrm>
            <a:off x="70950" y="33525"/>
            <a:ext cx="900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Přestavba bývalých jeslí na jazykovou školu a nakladatelství, Opava Kateřinky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45"/>
          <p:cNvSpPr txBox="1"/>
          <p:nvPr/>
        </p:nvSpPr>
        <p:spPr>
          <a:xfrm>
            <a:off x="177450" y="1017725"/>
            <a:ext cx="87891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Atelier38 s.r.o., Porážková 1424/20, 702 00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Ostrava-Moravská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Helen Doron English , Angličtina pro děti s.r.o.,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Opava Kateřinky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Slezské stavby Opava s.r.o., Opava Kateřinky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Atelier38 s.r.o., Ostrava-Moravská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Opava - Kateřinky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49.9401758N, 17.9183153E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45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28" name="Google Shape;42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30" name="Google Shape;430;p46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31" name="Google Shape;431;p46"/>
          <p:cNvSpPr txBox="1"/>
          <p:nvPr/>
        </p:nvSpPr>
        <p:spPr>
          <a:xfrm>
            <a:off x="0" y="3995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Přestavba bývalých jeslí na jazykovou školu a nakladatelství, Opava - Kateřinky 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811450"/>
            <a:ext cx="3626726" cy="18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175" y="2811450"/>
            <a:ext cx="3626726" cy="18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1" y="759639"/>
            <a:ext cx="3626726" cy="185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176" y="759638"/>
            <a:ext cx="3626726" cy="185360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6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43" name="Google Shape;44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45" name="Google Shape;445;p47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46" name="Google Shape;446;p47"/>
          <p:cNvSpPr txBox="1"/>
          <p:nvPr/>
        </p:nvSpPr>
        <p:spPr>
          <a:xfrm>
            <a:off x="141925" y="69125"/>
            <a:ext cx="874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7"/>
          <p:cNvSpPr txBox="1"/>
          <p:nvPr/>
        </p:nvSpPr>
        <p:spPr>
          <a:xfrm>
            <a:off x="177450" y="1229125"/>
            <a:ext cx="87891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ATRIS s.r.o., Občanská 1116/18, Slezská Ostrava, 710 00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BYSTROŇ Group a.s.,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Atris s.r.o., Slezská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Příbor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49.6453231N, 18.1403375E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7"/>
          <p:cNvSpPr txBox="1"/>
          <p:nvPr/>
        </p:nvSpPr>
        <p:spPr>
          <a:xfrm>
            <a:off x="70950" y="125000"/>
            <a:ext cx="9002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Revitalizace budovy Domova Příbor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7"/>
          <p:cNvSpPr txBox="1"/>
          <p:nvPr/>
        </p:nvSpPr>
        <p:spPr>
          <a:xfrm>
            <a:off x="82504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56" name="Google Shape;45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58" name="Google Shape;458;p48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59" name="Google Shape;459;p48"/>
          <p:cNvSpPr txBox="1"/>
          <p:nvPr/>
        </p:nvSpPr>
        <p:spPr>
          <a:xfrm>
            <a:off x="141925" y="69125"/>
            <a:ext cx="8748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Revitalizace budovy Domova Příbor 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4550" y="1875225"/>
            <a:ext cx="1873375" cy="266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7350" y="1848850"/>
            <a:ext cx="2006150" cy="272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075" y="722199"/>
            <a:ext cx="1873386" cy="26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5950" y="654150"/>
            <a:ext cx="1873375" cy="266725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8"/>
          <p:cNvSpPr txBox="1"/>
          <p:nvPr/>
        </p:nvSpPr>
        <p:spPr>
          <a:xfrm>
            <a:off x="82599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71" name="Google Shape;47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9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73" name="Google Shape;473;p49"/>
          <p:cNvSpPr txBox="1"/>
          <p:nvPr/>
        </p:nvSpPr>
        <p:spPr>
          <a:xfrm>
            <a:off x="139775" y="63425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Oprava fasády budovy školy  - Gymnázium Mikuláše Koperníka, Bílovec </a:t>
            </a:r>
            <a:endParaRPr sz="1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9"/>
          <p:cNvSpPr txBox="1"/>
          <p:nvPr/>
        </p:nvSpPr>
        <p:spPr>
          <a:xfrm>
            <a:off x="13977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Bystroň Group a.s., Bieblova 406/6, 702 00 Moravská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Bystroň Group a.s.,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Ing. Radek Pavlík, Bílovec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Bílovec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49.7593094N, 18.0189497E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9"/>
          <p:cNvSpPr txBox="1"/>
          <p:nvPr/>
        </p:nvSpPr>
        <p:spPr>
          <a:xfrm>
            <a:off x="82599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1B/4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82" name="Google Shape;48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0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84" name="Google Shape;484;p50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85" name="Google Shape;485;p50"/>
          <p:cNvSpPr txBox="1"/>
          <p:nvPr/>
        </p:nvSpPr>
        <p:spPr>
          <a:xfrm>
            <a:off x="141925" y="105775"/>
            <a:ext cx="8419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</a:rPr>
              <a:t>Oprava fasády budovy školy  - Gymnázium Mikuláše Koperníka, Bílovec </a:t>
            </a:r>
            <a:endParaRPr sz="1100" b="1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pic>
        <p:nvPicPr>
          <p:cNvPr id="486" name="Google Shape;48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400" y="1017150"/>
            <a:ext cx="2938400" cy="181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4200" y="2957300"/>
            <a:ext cx="2978800" cy="19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5425" y="2957300"/>
            <a:ext cx="2938400" cy="19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5425" y="1017150"/>
            <a:ext cx="2938400" cy="181321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0"/>
          <p:cNvSpPr txBox="1"/>
          <p:nvPr/>
        </p:nvSpPr>
        <p:spPr>
          <a:xfrm>
            <a:off x="82599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1B/4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97" name="Google Shape;49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1"/>
          <p:cNvSpPr txBox="1"/>
          <p:nvPr/>
        </p:nvSpPr>
        <p:spPr>
          <a:xfrm>
            <a:off x="133200" y="63425"/>
            <a:ext cx="8699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Oprava fasády a oprava střech - Všeobecné a sportovní   gymnázium Bruntál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51"/>
          <p:cNvSpPr txBox="1"/>
          <p:nvPr/>
        </p:nvSpPr>
        <p:spPr>
          <a:xfrm>
            <a:off x="180000" y="1120500"/>
            <a:ext cx="86991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Fichna - Hudeczek a.s., Opavská 535/17, 747 18 Píšť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Fichna - Hudeczek a.s., Píšť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FAKO spol s.r.o., Kroměříž (část střechy a podstřeší),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Ing. Miroslav Geryk, Krnov - Pod Bezručovým vrchem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(část fasády)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Bruntál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49.9898669N, 17.4625589E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51"/>
          <p:cNvSpPr txBox="1"/>
          <p:nvPr/>
        </p:nvSpPr>
        <p:spPr>
          <a:xfrm>
            <a:off x="82599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1B/5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311700" y="1017725"/>
            <a:ext cx="79101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Beskydská stavební, a.s., Frýdecká 225, 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739 61 Třinec 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Moravskoslezský kraj, Ostrava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Beskydská stavební, a.s., Třinec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BMCH s.r.o., Ostrava - Marianské hory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Vedoucí projektu: Ing. Arch. Czeslaw Mendrek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Český Těšín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49.7420511N, 18.6155142E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263100" y="94325"/>
            <a:ext cx="8617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Tělocvična pro Gymnázium Josefa Božka, Český Těšín, příspěvková organizac</a:t>
            </a:r>
            <a:r>
              <a:rPr lang="cs" sz="2400" b="1">
                <a:solidFill>
                  <a:srgbClr val="6FA8DC"/>
                </a:solidFill>
              </a:rPr>
              <a:t>e </a:t>
            </a:r>
            <a:endParaRPr sz="2400" b="1">
              <a:solidFill>
                <a:srgbClr val="6FA8DC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07" name="Google Shape;50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2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09" name="Google Shape;509;p52"/>
          <p:cNvSpPr txBox="1"/>
          <p:nvPr/>
        </p:nvSpPr>
        <p:spPr>
          <a:xfrm>
            <a:off x="67650" y="95025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Oprava fasády a oprava střech - Všeobecné a sportovní gymnázium Bruntál </a:t>
            </a:r>
            <a:endParaRPr sz="6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9950" y="721175"/>
            <a:ext cx="2930125" cy="19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0275" y="721175"/>
            <a:ext cx="2930125" cy="195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9950" y="2792100"/>
            <a:ext cx="2930125" cy="195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0275" y="2792100"/>
            <a:ext cx="2930134" cy="1952649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2"/>
          <p:cNvSpPr txBox="1"/>
          <p:nvPr/>
        </p:nvSpPr>
        <p:spPr>
          <a:xfrm>
            <a:off x="82599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1B/5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21" name="Google Shape;52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3"/>
          <p:cNvSpPr txBox="1"/>
          <p:nvPr/>
        </p:nvSpPr>
        <p:spPr>
          <a:xfrm>
            <a:off x="62025" y="123350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NKP - zámek Bruntál - revitalizace objektu ,,saly terreny”, Bruntál </a:t>
            </a:r>
            <a:endParaRPr sz="26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53"/>
          <p:cNvSpPr txBox="1"/>
          <p:nvPr/>
        </p:nvSpPr>
        <p:spPr>
          <a:xfrm>
            <a:off x="161900" y="119772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Fichna - Hudeczek a.s., Opavská 535/17, 747 18 Píšť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Fichna - Hudeczek a.s., Píšť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Ing. Karel Siuda, ČKAIT - 110259 IPOO, Krnov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Bruntál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49.9903789N, 17.4647339E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53"/>
          <p:cNvSpPr txBox="1"/>
          <p:nvPr/>
        </p:nvSpPr>
        <p:spPr>
          <a:xfrm>
            <a:off x="82599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1B/6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31" name="Google Shape;53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33" name="Google Shape;533;p54"/>
          <p:cNvSpPr txBox="1"/>
          <p:nvPr/>
        </p:nvSpPr>
        <p:spPr>
          <a:xfrm>
            <a:off x="0" y="0"/>
            <a:ext cx="900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NKP - zámek Bruntál - revitalizace objektu ,,saly terreny”, Bruntál </a:t>
            </a:r>
            <a:endParaRPr sz="7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050" y="622888"/>
            <a:ext cx="2960576" cy="205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1050" y="2780750"/>
            <a:ext cx="2960576" cy="201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2750" y="611600"/>
            <a:ext cx="2989549" cy="20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7225" y="2780750"/>
            <a:ext cx="2960576" cy="201762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4"/>
          <p:cNvSpPr txBox="1"/>
          <p:nvPr/>
        </p:nvSpPr>
        <p:spPr>
          <a:xfrm>
            <a:off x="82599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1B/6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45" name="Google Shape;54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5"/>
          <p:cNvSpPr txBox="1"/>
          <p:nvPr/>
        </p:nvSpPr>
        <p:spPr>
          <a:xfrm>
            <a:off x="0" y="0"/>
            <a:ext cx="7488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autosalonu Ford F.67, Nový Jičín 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sp>
        <p:nvSpPr>
          <p:cNvPr id="547" name="Google Shape;547;p55"/>
          <p:cNvSpPr txBox="1"/>
          <p:nvPr/>
        </p:nvSpPr>
        <p:spPr>
          <a:xfrm>
            <a:off x="133500" y="591300"/>
            <a:ext cx="9010500" cy="4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Kamil Mrva architects, s.r.o., Záhumenní 1358</a:t>
            </a:r>
            <a:endParaRPr sz="21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742 21 Kopřivnice    </a:t>
            </a:r>
            <a:endParaRPr sz="21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F.67 s.r.o., Nový Jičín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EB - stavební společnost, s. r. o. , Frenštát pod Radhoštěm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MIRAMO spol s.r.o., Albrechtičky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AL CONSTRUCT, Zlín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Kamil Mrva Architects, s.r.o., Kopřivnice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Nový Jičín 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49.6001267N, 18.0154036E</a:t>
            </a:r>
            <a:r>
              <a:rPr lang="c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55"/>
          <p:cNvSpPr txBox="1"/>
          <p:nvPr/>
        </p:nvSpPr>
        <p:spPr>
          <a:xfrm>
            <a:off x="82599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1B/7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55" name="Google Shape;55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57" name="Google Shape;557;p56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58" name="Google Shape;558;p56"/>
          <p:cNvSpPr txBox="1"/>
          <p:nvPr/>
        </p:nvSpPr>
        <p:spPr>
          <a:xfrm>
            <a:off x="0" y="0"/>
            <a:ext cx="85206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autosalonu Ford F.67, Nový Jičín </a:t>
            </a:r>
            <a:endParaRPr sz="22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pic>
        <p:nvPicPr>
          <p:cNvPr id="559" name="Google Shape;55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9250" y="576725"/>
            <a:ext cx="3126000" cy="212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9249" y="2816450"/>
            <a:ext cx="3126000" cy="208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5100" y="576700"/>
            <a:ext cx="3700899" cy="212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9150" y="2816450"/>
            <a:ext cx="3632800" cy="21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6"/>
          <p:cNvSpPr txBox="1"/>
          <p:nvPr/>
        </p:nvSpPr>
        <p:spPr>
          <a:xfrm>
            <a:off x="82883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1B/7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70" name="Google Shape;57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72" name="Google Shape;572;p57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73" name="Google Shape;573;p57"/>
          <p:cNvSpPr txBox="1"/>
          <p:nvPr/>
        </p:nvSpPr>
        <p:spPr>
          <a:xfrm>
            <a:off x="74275" y="0"/>
            <a:ext cx="9144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Nový domov p.o., rekonstrukce ubytovací části a přístavba budovy D, Karviná </a:t>
            </a:r>
            <a:endParaRPr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sp>
        <p:nvSpPr>
          <p:cNvPr id="574" name="Google Shape;574;p57"/>
          <p:cNvSpPr txBox="1"/>
          <p:nvPr/>
        </p:nvSpPr>
        <p:spPr>
          <a:xfrm>
            <a:off x="133650" y="1194825"/>
            <a:ext cx="8876700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Moravskoslezský kraj, 28. října 117, 702 18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Ostrava - Moravská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Beskydská stavební a.s., Třinec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PPS Kania s.r.o., Ostrava - Mariánské hory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</a:t>
            </a:r>
            <a:r>
              <a:rPr lang="cs" sz="2000">
                <a:solidFill>
                  <a:schemeClr val="lt1"/>
                </a:solidFill>
              </a:rPr>
              <a:t>         Karviná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49.8689000N, 18.5300672E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575" name="Google Shape;575;p57"/>
          <p:cNvSpPr txBox="1"/>
          <p:nvPr/>
        </p:nvSpPr>
        <p:spPr>
          <a:xfrm>
            <a:off x="82883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1B/8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82" name="Google Shape;582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84" name="Google Shape;584;p58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85" name="Google Shape;585;p58"/>
          <p:cNvSpPr txBox="1"/>
          <p:nvPr/>
        </p:nvSpPr>
        <p:spPr>
          <a:xfrm>
            <a:off x="67650" y="0"/>
            <a:ext cx="9008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Nový domov p.o., rekonstrukce ubytovací části a přístavba budovy D, Karviná </a:t>
            </a:r>
            <a:endParaRPr sz="1700" b="1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pic>
        <p:nvPicPr>
          <p:cNvPr id="586" name="Google Shape;58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05525"/>
            <a:ext cx="3381688" cy="19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9350" y="2571750"/>
            <a:ext cx="3225999" cy="204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5425" y="605525"/>
            <a:ext cx="3273851" cy="1902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1575" y="2571750"/>
            <a:ext cx="3381699" cy="20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8"/>
          <p:cNvSpPr txBox="1"/>
          <p:nvPr/>
        </p:nvSpPr>
        <p:spPr>
          <a:xfrm>
            <a:off x="82883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1B/8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97" name="Google Shape;59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9"/>
          <p:cNvSpPr txBox="1"/>
          <p:nvPr/>
        </p:nvSpPr>
        <p:spPr>
          <a:xfrm>
            <a:off x="133650" y="1067425"/>
            <a:ext cx="8876700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Moravskoslezský kraj, 28. října 117, 702 18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Ostrava - Moravská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TVARSTAV - REAL, s.r.o., Nový Jičín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Oldřich Němec, Nový Jičín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</a:t>
            </a:r>
            <a:r>
              <a:rPr lang="cs" sz="2000">
                <a:solidFill>
                  <a:schemeClr val="lt1"/>
                </a:solidFill>
              </a:rPr>
              <a:t>         Studénka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49.6930728N, 18.0697367E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599" name="Google Shape;599;p59"/>
          <p:cNvSpPr txBox="1"/>
          <p:nvPr/>
        </p:nvSpPr>
        <p:spPr>
          <a:xfrm>
            <a:off x="67650" y="63425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Zámek Nová Horka - muzeum pro veřejnost 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59"/>
          <p:cNvSpPr txBox="1"/>
          <p:nvPr/>
        </p:nvSpPr>
        <p:spPr>
          <a:xfrm>
            <a:off x="82883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1B/9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07" name="Google Shape;60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0"/>
          <p:cNvSpPr txBox="1"/>
          <p:nvPr/>
        </p:nvSpPr>
        <p:spPr>
          <a:xfrm>
            <a:off x="0" y="0"/>
            <a:ext cx="8945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Zámek Nová Horka - muzeum pro veřejnost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9" name="Google Shape;60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625" y="1017725"/>
            <a:ext cx="4089626" cy="16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075" y="680625"/>
            <a:ext cx="3955501" cy="163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075" y="2426025"/>
            <a:ext cx="3955501" cy="1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0625" y="2804550"/>
            <a:ext cx="4089626" cy="17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60"/>
          <p:cNvSpPr txBox="1"/>
          <p:nvPr/>
        </p:nvSpPr>
        <p:spPr>
          <a:xfrm>
            <a:off x="828830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1B/9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0" name="Google Shape;62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1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22" name="Google Shape;622;p61"/>
          <p:cNvSpPr txBox="1"/>
          <p:nvPr/>
        </p:nvSpPr>
        <p:spPr>
          <a:xfrm>
            <a:off x="67650" y="18075"/>
            <a:ext cx="9008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výstavní budovy a nová expozice Muzea Těšínska na Hlavní třídě, Český Těšín 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61"/>
          <p:cNvSpPr txBox="1"/>
          <p:nvPr/>
        </p:nvSpPr>
        <p:spPr>
          <a:xfrm>
            <a:off x="189725" y="1313850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MORYS s.r.o., Korejská 894/9, Přívoz, 702 00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MORYS s.r.o., Přívoz,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BMCH s.r.o., Mariánské hory,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Český Těšín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49.7472294N, 18.6240867E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61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1B/10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95675" y="49650"/>
            <a:ext cx="7690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Tělocvična pro Gymnázium Josefa Božka, Český Těšín, příspěvková organizace </a:t>
            </a:r>
            <a:endParaRPr sz="11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4475" y="1096688"/>
            <a:ext cx="3682326" cy="18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4475" y="3121125"/>
            <a:ext cx="3682326" cy="18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8775" y="3121125"/>
            <a:ext cx="2026224" cy="186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8775" y="1137950"/>
            <a:ext cx="2026224" cy="186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1" name="Google Shape;63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2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33" name="Google Shape;633;p62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34" name="Google Shape;634;p62"/>
          <p:cNvSpPr txBox="1"/>
          <p:nvPr/>
        </p:nvSpPr>
        <p:spPr>
          <a:xfrm>
            <a:off x="0" y="0"/>
            <a:ext cx="90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výstavní budovy a nová expozice Muzea Těšínska na Hlavní třídě, Český Těšín 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5" name="Google Shape;63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5838" y="2926650"/>
            <a:ext cx="2904975" cy="199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5838" y="870487"/>
            <a:ext cx="2904980" cy="195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6600" y="2926650"/>
            <a:ext cx="2986634" cy="1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6600" y="881725"/>
            <a:ext cx="2986624" cy="19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2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1B/10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46" name="Google Shape;646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3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48" name="Google Shape;648;p63"/>
          <p:cNvSpPr txBox="1"/>
          <p:nvPr/>
        </p:nvSpPr>
        <p:spPr>
          <a:xfrm>
            <a:off x="141925" y="12500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Radegastův Šenk, Nošovice 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63"/>
          <p:cNvSpPr txBox="1"/>
          <p:nvPr/>
        </p:nvSpPr>
        <p:spPr>
          <a:xfrm>
            <a:off x="189725" y="1212400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Obec Nošovice, Nošovice 58, 739 51, Nošovice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Obec Nošovice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BD STAV MORAVA s.r.o., Bruzovice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VYSLOUŽIL ARCHITEKTI,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Nošovice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49.6565094N, 18.4291364E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63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57" name="Google Shape;65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6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59" name="Google Shape;659;p64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60" name="Google Shape;660;p64"/>
          <p:cNvSpPr txBox="1"/>
          <p:nvPr/>
        </p:nvSpPr>
        <p:spPr>
          <a:xfrm>
            <a:off x="64150" y="87375"/>
            <a:ext cx="5752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Radegastův Šenk, Nošovice </a:t>
            </a:r>
            <a:endParaRPr sz="22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661" name="Google Shape;66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450" y="719800"/>
            <a:ext cx="3196749" cy="18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5450" y="2706613"/>
            <a:ext cx="3196749" cy="18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5300" y="2696312"/>
            <a:ext cx="3196749" cy="187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46663" y="719800"/>
            <a:ext cx="3196762" cy="18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64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72" name="Google Shape;672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65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74" name="Google Shape;674;p65"/>
          <p:cNvSpPr txBox="1"/>
          <p:nvPr/>
        </p:nvSpPr>
        <p:spPr>
          <a:xfrm>
            <a:off x="141925" y="125000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Zateplení budovy menzy, VŠB-TUO, Ostrava-Poruba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65"/>
          <p:cNvSpPr txBox="1"/>
          <p:nvPr/>
        </p:nvSpPr>
        <p:spPr>
          <a:xfrm>
            <a:off x="18972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PS BRNO, s.r.o., Vídeňská 153/119b, 619 00 Brno 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Vysoká škola báňská - Technická univerzita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 PS BRNO, s.r.o., Brno - jih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Ateliér IDEA, spol. s.r.o., Ostrava, Mariánské hory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49.8335000N, 18.1599000E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65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83" name="Google Shape;683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85" name="Google Shape;685;p66"/>
          <p:cNvSpPr txBox="1"/>
          <p:nvPr/>
        </p:nvSpPr>
        <p:spPr>
          <a:xfrm>
            <a:off x="0" y="0"/>
            <a:ext cx="90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Zateplení budovy menzy, VŠB-TUO, Ostrava-Poruba - 1B/12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" name="Google Shape;68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1400" y="568800"/>
            <a:ext cx="3123676" cy="20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89" y="2761350"/>
            <a:ext cx="3123686" cy="20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1400" y="2761353"/>
            <a:ext cx="3123676" cy="208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3250" y="549625"/>
            <a:ext cx="3152425" cy="2084976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66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97" name="Google Shape;6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6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99" name="Google Shape;699;p67"/>
          <p:cNvSpPr txBox="1"/>
          <p:nvPr/>
        </p:nvSpPr>
        <p:spPr>
          <a:xfrm>
            <a:off x="67650" y="95025"/>
            <a:ext cx="90087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Památník Josefa Kaluse, Čeladná</a:t>
            </a: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67"/>
          <p:cNvSpPr txBox="1"/>
          <p:nvPr/>
        </p:nvSpPr>
        <p:spPr>
          <a:xfrm>
            <a:off x="18972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R.E.V.I.S s.r.o., 28 října 1639, 738 01 Frýdek - Místek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Obec Čeladná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 R.E.V.I.S s.r.o., Frýdek - Místek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R.E.V.I.S s.r.o., Frýdek - Místek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Čeladná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</a:t>
            </a: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49.5280662788, 18.3295123494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67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8" name="Google Shape;708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10" name="Google Shape;710;p68"/>
          <p:cNvSpPr txBox="1"/>
          <p:nvPr/>
        </p:nvSpPr>
        <p:spPr>
          <a:xfrm>
            <a:off x="67650" y="10275"/>
            <a:ext cx="90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Památník Josefa Kaluse, Čeladná </a:t>
            </a:r>
            <a:endParaRPr sz="16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1" name="Google Shape;71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0700" y="537537"/>
            <a:ext cx="3179626" cy="2118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2375" y="537512"/>
            <a:ext cx="3179626" cy="211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0688" y="2765075"/>
            <a:ext cx="3179638" cy="20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2375" y="2765075"/>
            <a:ext cx="3179626" cy="2052388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68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2" name="Google Shape;722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69"/>
          <p:cNvSpPr txBox="1"/>
          <p:nvPr/>
        </p:nvSpPr>
        <p:spPr>
          <a:xfrm>
            <a:off x="95400" y="116450"/>
            <a:ext cx="8736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Seniorské bydlení - Zámek Paskov, budova ,,C”, Paskov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69"/>
          <p:cNvSpPr txBox="1"/>
          <p:nvPr/>
        </p:nvSpPr>
        <p:spPr>
          <a:xfrm>
            <a:off x="159600" y="839750"/>
            <a:ext cx="88248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Ridera Stavební a.s., Dělnická 382/32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708 00 Ostrava-Poruba  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Město Paskov, zastoupen Petrem Baďurou, starostou města a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Ing. Milanem Klimundou, místostarostou města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Ridera Stavební a.s.,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ATELIER SIMONA - projekce a inženýrska činnost, s.r.o.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Ostrava - Mariánské hory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Paskov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49.7317206N, 18.2932344E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69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1B/14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32" name="Google Shape;732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70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34" name="Google Shape;734;p70"/>
          <p:cNvSpPr txBox="1"/>
          <p:nvPr/>
        </p:nvSpPr>
        <p:spPr>
          <a:xfrm>
            <a:off x="67650" y="-62875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Seniorské bydlení - Zámek Paskov, budova ,,C”, Paskov </a:t>
            </a:r>
            <a:endParaRPr sz="6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5" name="Google Shape;73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9700" y="582363"/>
            <a:ext cx="2974125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700" y="2772175"/>
            <a:ext cx="2974125" cy="205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70"/>
          <p:cNvPicPr preferRelativeResize="0"/>
          <p:nvPr/>
        </p:nvPicPr>
        <p:blipFill rotWithShape="1">
          <a:blip r:embed="rId6">
            <a:alphaModFix/>
          </a:blip>
          <a:srcRect r="-2396"/>
          <a:stretch/>
        </p:blipFill>
        <p:spPr>
          <a:xfrm>
            <a:off x="1354525" y="2769475"/>
            <a:ext cx="3020851" cy="20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1475" y="575325"/>
            <a:ext cx="2980234" cy="2063849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70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1B/14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46" name="Google Shape;746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71"/>
          <p:cNvSpPr txBox="1"/>
          <p:nvPr/>
        </p:nvSpPr>
        <p:spPr>
          <a:xfrm>
            <a:off x="99900" y="56775"/>
            <a:ext cx="8732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Voliéra kondora královského, Zoologická zahrada Ostrava, k.ú. Slezská Ostrava, obec Ostrava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71"/>
          <p:cNvSpPr txBox="1"/>
          <p:nvPr/>
        </p:nvSpPr>
        <p:spPr>
          <a:xfrm>
            <a:off x="141925" y="11649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Statutární město Ostrava, Prokešovo náměstí 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1803/8, 729 30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Statutární město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GEOSAN GROUP a.s., Kolín III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AU Plan s.r.o., Praha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Slezská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49.8436111N, 18.3192231E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71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1B/15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311700" y="1797900"/>
            <a:ext cx="72009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Statutární město Ostrava, Ostrava          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Bystroň Group, a.s., Moravská Ostrava  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Chválek Ateliér s.r.o., Ostrava 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Moravská Ostrava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49.7714267N, 18.2545619E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145575" y="81625"/>
            <a:ext cx="5752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Sportovní hala, Nová Bělá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311700" y="919125"/>
            <a:ext cx="7140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</a:t>
            </a:r>
            <a:r>
              <a:rPr lang="c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Bystroň Group, a.s., Bieblova 406/6, 702 00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Moravská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56" name="Google Shape;75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72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58" name="Google Shape;758;p72"/>
          <p:cNvSpPr txBox="1"/>
          <p:nvPr/>
        </p:nvSpPr>
        <p:spPr>
          <a:xfrm>
            <a:off x="67650" y="0"/>
            <a:ext cx="90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Voliéra kondora královského, Zoologická zahrada Ostrava, k.ú. Slezská Ostrava, obec Ostrava </a:t>
            </a:r>
            <a:endParaRPr sz="6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9" name="Google Shape;759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175" y="2935925"/>
            <a:ext cx="3303674" cy="18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6175" y="905888"/>
            <a:ext cx="3303674" cy="196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6600" y="2946175"/>
            <a:ext cx="3167549" cy="18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6600" y="911025"/>
            <a:ext cx="3167549" cy="19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72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1B/15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70" name="Google Shape;770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73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72" name="Google Shape;772;p73"/>
          <p:cNvSpPr txBox="1"/>
          <p:nvPr/>
        </p:nvSpPr>
        <p:spPr>
          <a:xfrm>
            <a:off x="141925" y="125000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Památník J.A.Komenského ve Fulneku - živé muzeum, Fulnek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73"/>
          <p:cNvSpPr txBox="1"/>
          <p:nvPr/>
        </p:nvSpPr>
        <p:spPr>
          <a:xfrm>
            <a:off x="141925" y="1092550"/>
            <a:ext cx="9144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TVARSTAV - REAL, s.r.o., Císařská 68, 741 01 Nový Jičín  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TVARSTAV - REAL, s.r.o., Nový Jičín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Ing. Petr Tomeš, Ostrava - Výškovice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Fulnek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49.7127519N, 17.9053122E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73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1B/16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1" name="Google Shape;78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7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83" name="Google Shape;783;p74"/>
          <p:cNvSpPr txBox="1"/>
          <p:nvPr/>
        </p:nvSpPr>
        <p:spPr>
          <a:xfrm>
            <a:off x="0" y="-51600"/>
            <a:ext cx="9008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Památník J.A.Komenského ve Fulneku - živé muzeum, Fulnek - 1B/16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784" name="Google Shape;784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325" y="2905575"/>
            <a:ext cx="3048699" cy="210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325" y="531549"/>
            <a:ext cx="3048709" cy="228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1175" y="1766412"/>
            <a:ext cx="2058102" cy="280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6151" y="697825"/>
            <a:ext cx="2101851" cy="2802473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74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1B/16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95" name="Google Shape;795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75"/>
          <p:cNvSpPr txBox="1"/>
          <p:nvPr/>
        </p:nvSpPr>
        <p:spPr>
          <a:xfrm>
            <a:off x="101975" y="179775"/>
            <a:ext cx="80265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Těšínské divadlo - Malá scéna, Český Těšín - 1B/17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sp>
        <p:nvSpPr>
          <p:cNvPr id="797" name="Google Shape;797;p75"/>
          <p:cNvSpPr txBox="1"/>
          <p:nvPr/>
        </p:nvSpPr>
        <p:spPr>
          <a:xfrm>
            <a:off x="219700" y="1017725"/>
            <a:ext cx="8520600" cy="3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</a:t>
            </a:r>
            <a:r>
              <a:rPr lang="cs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TECHARTSTAV s.r.o., Rabasova 1157/8, 708 00</a:t>
            </a:r>
            <a:endParaRPr sz="21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Ostrava - Poruba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</a:t>
            </a: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TECHARTSTAV s.r.o., Ostrava - 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</a:t>
            </a: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TECHARTSTAV s.r.o., Ostrava - 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</a:t>
            </a: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Český Těšín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49.7459275N, 18.6130067E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75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1B/17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05" name="Google Shape;805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7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807" name="Google Shape;807;p76"/>
          <p:cNvSpPr txBox="1"/>
          <p:nvPr/>
        </p:nvSpPr>
        <p:spPr>
          <a:xfrm>
            <a:off x="0" y="0"/>
            <a:ext cx="9008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Těšínské divadlo - Malá scéna, Český Těšín - 1B/17</a:t>
            </a:r>
            <a:endParaRPr sz="17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808" name="Google Shape;80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89" y="2571750"/>
            <a:ext cx="3814848" cy="179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9275" y="2572800"/>
            <a:ext cx="3757325" cy="179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925" y="660750"/>
            <a:ext cx="3810374" cy="1795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2750" y="661800"/>
            <a:ext cx="3810374" cy="1793219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76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1B/17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19" name="Google Shape;81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7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821" name="Google Shape;82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9" name="Google Shape;829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78"/>
          <p:cNvSpPr txBox="1"/>
          <p:nvPr/>
        </p:nvSpPr>
        <p:spPr>
          <a:xfrm>
            <a:off x="123700" y="0"/>
            <a:ext cx="8816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Naučná stezka ,,Lesní stezka Vyhlídka Frýdlant nad Ostravicí”, na pozemku č. 3605/1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sp>
        <p:nvSpPr>
          <p:cNvPr id="831" name="Google Shape;831;p78"/>
          <p:cNvSpPr txBox="1"/>
          <p:nvPr/>
        </p:nvSpPr>
        <p:spPr>
          <a:xfrm>
            <a:off x="179750" y="1017725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Město Frýdlant nad Ostravicí, Náměstí č.p. 3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739 11 Frýdlant nad Ostravicí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Město Frýdlant nad Ostravicí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ACER WOODWAY s.r.o., Brno-Židenice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LIVING  IN GREEN s.r.o., Dobřichovice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Frýdlant nad Ostravicí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49.5883474306, 18.3456537726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78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39" name="Google Shape;839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79"/>
          <p:cNvSpPr txBox="1"/>
          <p:nvPr/>
        </p:nvSpPr>
        <p:spPr>
          <a:xfrm>
            <a:off x="72550" y="0"/>
            <a:ext cx="8627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Naučná stezka ,,Lesní stezka Vyhlídka Frýdlant nad Ostravicí, na pozemku č. 3605/1 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841" name="Google Shape;841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9000" y="810975"/>
            <a:ext cx="3412774" cy="203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5100" y="838800"/>
            <a:ext cx="2840301" cy="19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5100" y="2856112"/>
            <a:ext cx="2840301" cy="21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9000" y="2881575"/>
            <a:ext cx="3412774" cy="20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79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52" name="Google Shape;852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80"/>
          <p:cNvSpPr txBox="1"/>
          <p:nvPr/>
        </p:nvSpPr>
        <p:spPr>
          <a:xfrm>
            <a:off x="113700" y="89875"/>
            <a:ext cx="8916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Revitalizace parku u Biskupství - Moravská Ostrava a Přívoz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80"/>
          <p:cNvSpPr txBox="1"/>
          <p:nvPr/>
        </p:nvSpPr>
        <p:spPr>
          <a:xfrm>
            <a:off x="179750" y="101772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HSF System a.s., Lihovarská 689/40A, 718 00 Ostrava-Kunčičky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Statutární město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HSF System SK s.r.o.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Ing. arch. Ondřej Vysloužil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Moravská Ostrava a Přívoz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49.8350344N, 18.2953256E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80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62" name="Google Shape;862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81"/>
          <p:cNvSpPr txBox="1"/>
          <p:nvPr/>
        </p:nvSpPr>
        <p:spPr>
          <a:xfrm>
            <a:off x="103300" y="51250"/>
            <a:ext cx="8467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Revitalizace parku u Biskupství - Moravská Ostrava a Přívoz </a:t>
            </a:r>
            <a:endParaRPr sz="21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4" name="Google Shape;864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4400" y="2761950"/>
            <a:ext cx="3246851" cy="216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4400" y="2761950"/>
            <a:ext cx="3246851" cy="216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5150" y="607775"/>
            <a:ext cx="3246851" cy="20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5150" y="2760688"/>
            <a:ext cx="3246851" cy="216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4400" y="606600"/>
            <a:ext cx="3246851" cy="2021075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81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111950" y="0"/>
            <a:ext cx="575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Sportovní hala, Nová Bělá</a:t>
            </a: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400" y="579600"/>
            <a:ext cx="3136150" cy="208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3200" y="579600"/>
            <a:ext cx="3136150" cy="208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3200" y="2756425"/>
            <a:ext cx="3136150" cy="208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8400" y="2756425"/>
            <a:ext cx="3136170" cy="208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76" name="Google Shape;876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82"/>
          <p:cNvSpPr txBox="1"/>
          <p:nvPr/>
        </p:nvSpPr>
        <p:spPr>
          <a:xfrm>
            <a:off x="141925" y="139825"/>
            <a:ext cx="8690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Dobratické centrum volnočasových aktivit - lesopark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82"/>
          <p:cNvSpPr txBox="1"/>
          <p:nvPr/>
        </p:nvSpPr>
        <p:spPr>
          <a:xfrm>
            <a:off x="179750" y="1017725"/>
            <a:ext cx="9144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Marian Kotas, K2 stavební Moravia s.r.o., Počáteční 429/10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710 00 Slezská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obec Dobratice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K2 stavební Moravia s.r.o., Slezská Ostrava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Ing. arch. Martin Foldyna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Dobratice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49.6679610175, 18.4803934071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82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86" name="Google Shape;886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83"/>
          <p:cNvSpPr txBox="1"/>
          <p:nvPr/>
        </p:nvSpPr>
        <p:spPr>
          <a:xfrm>
            <a:off x="64125" y="0"/>
            <a:ext cx="83172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Dobratické centrum volnočasových aktivit - lesopark </a:t>
            </a:r>
            <a:endParaRPr sz="1800" b="1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888" name="Google Shape;888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5575" y="540150"/>
            <a:ext cx="2966426" cy="211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7625" y="540150"/>
            <a:ext cx="3055920" cy="211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5575" y="2819700"/>
            <a:ext cx="2966426" cy="1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7625" y="2800250"/>
            <a:ext cx="3055926" cy="2028074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83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99" name="Google Shape;89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84"/>
          <p:cNvSpPr txBox="1"/>
          <p:nvPr/>
        </p:nvSpPr>
        <p:spPr>
          <a:xfrm>
            <a:off x="226800" y="139825"/>
            <a:ext cx="8690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Předprostor NKP ,,Noční přechod” v obci Morávka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84"/>
          <p:cNvSpPr txBox="1"/>
          <p:nvPr/>
        </p:nvSpPr>
        <p:spPr>
          <a:xfrm>
            <a:off x="179750" y="1017725"/>
            <a:ext cx="9144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Ing. arch. Martin Foldyna, Morávka 200, 739 04 Morávka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Obec Morávka, Morávka 599, 739 04 Morávka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Obec Morávka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Zahrady Vrobel s.r.o., Frýdlant nad Ostravicí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akd. sochař Martin Zet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Ing. arch.  Martin Foldyna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Morávka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50.0371632562,17.3076658996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84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1C/4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09" name="Google Shape;90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85"/>
          <p:cNvSpPr txBox="1"/>
          <p:nvPr/>
        </p:nvSpPr>
        <p:spPr>
          <a:xfrm>
            <a:off x="25150" y="-62875"/>
            <a:ext cx="7136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Předprostor NKP ,,Noční přechod” v obci Morávka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1" name="Google Shape;911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3638" y="480375"/>
            <a:ext cx="2625226" cy="219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3650" y="2715400"/>
            <a:ext cx="2625226" cy="232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1375" y="2715400"/>
            <a:ext cx="2535901" cy="228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1375" y="480375"/>
            <a:ext cx="2535901" cy="2199676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85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1C/4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22" name="Google Shape;922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86"/>
          <p:cNvSpPr txBox="1"/>
          <p:nvPr/>
        </p:nvSpPr>
        <p:spPr>
          <a:xfrm>
            <a:off x="151650" y="118275"/>
            <a:ext cx="80352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Náměstí Ostrava - Jih, veřejný prostor Hrabůvka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86"/>
          <p:cNvSpPr txBox="1"/>
          <p:nvPr/>
        </p:nvSpPr>
        <p:spPr>
          <a:xfrm>
            <a:off x="200275" y="841575"/>
            <a:ext cx="91440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Statutární město Ostrava, městský obvod Ostrava - Jih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Horní 791/3 , 700 30 Ostrava-Hrabůvka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Statutární město Ostrava, městský obvod Ostrava - Jih,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Ostrava-Hrabůvka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Zlínstav a.s., Zlín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PROJEKTSTUDIO EUCZ, Ostrava - 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Hrabůvka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49.7870331N, 18.2557564E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86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1C/5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32" name="Google Shape;93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87"/>
          <p:cNvSpPr txBox="1"/>
          <p:nvPr/>
        </p:nvSpPr>
        <p:spPr>
          <a:xfrm>
            <a:off x="44675" y="0"/>
            <a:ext cx="72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Náměstí Ostrava - Jih, veřejný prostor Hrabůvka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4" name="Google Shape;93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300" y="2698125"/>
            <a:ext cx="3182826" cy="190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1600" y="2698125"/>
            <a:ext cx="3182826" cy="190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7750" y="642500"/>
            <a:ext cx="3182826" cy="19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1600" y="642500"/>
            <a:ext cx="3182826" cy="1933842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87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1C/5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45" name="Google Shape;945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88"/>
          <p:cNvSpPr txBox="1"/>
          <p:nvPr/>
        </p:nvSpPr>
        <p:spPr>
          <a:xfrm>
            <a:off x="0" y="0"/>
            <a:ext cx="8832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Regenerace sídliště Hrabůvka - 2.etapa, Zeleň Savarin 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88"/>
          <p:cNvSpPr txBox="1"/>
          <p:nvPr/>
        </p:nvSpPr>
        <p:spPr>
          <a:xfrm>
            <a:off x="141925" y="903075"/>
            <a:ext cx="9144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Statutární město Ostrava, městský obvod Ostrava-Jih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Horní 791/3 , 700 30 Ostrava-Hrabůvka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Statutární město Ostrava, městský obvod Ostrava-Jih,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Ostrava-Hrabůvka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STAVIA - silniční stavby, a.s., Ostrava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Atregia s.r.o., Šebrov-Kateřina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Ostrava-jih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49.7884931N, 18.2279356E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88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1C/6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55" name="Google Shape;955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89"/>
          <p:cNvSpPr txBox="1"/>
          <p:nvPr/>
        </p:nvSpPr>
        <p:spPr>
          <a:xfrm>
            <a:off x="0" y="0"/>
            <a:ext cx="76365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Regenerace sídliště Hrabůvka - 2.etapa, Zeleň Savarin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7" name="Google Shape;957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3250" y="656600"/>
            <a:ext cx="2928826" cy="203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0150" y="656600"/>
            <a:ext cx="3074374" cy="203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3700" y="2811200"/>
            <a:ext cx="3067274" cy="198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1875" y="2811200"/>
            <a:ext cx="2928826" cy="19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89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1C/6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68" name="Google Shape;96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90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970" name="Google Shape;970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78" name="Google Shape;978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91"/>
          <p:cNvSpPr txBox="1"/>
          <p:nvPr/>
        </p:nvSpPr>
        <p:spPr>
          <a:xfrm>
            <a:off x="311700" y="921175"/>
            <a:ext cx="83472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METROSTAV a.s., Koželužská 2450/4, Libeň, 180 00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Praha 8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Statutární město Opava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METROSTAV a.s., Praha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CITY WORK s.r.o., Praha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Opava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49.9445678N, 17.9129164E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91"/>
          <p:cNvSpPr txBox="1"/>
          <p:nvPr/>
        </p:nvSpPr>
        <p:spPr>
          <a:xfrm>
            <a:off x="311700" y="289650"/>
            <a:ext cx="575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91"/>
          <p:cNvSpPr txBox="1"/>
          <p:nvPr/>
        </p:nvSpPr>
        <p:spPr>
          <a:xfrm>
            <a:off x="311700" y="71850"/>
            <a:ext cx="5752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Penzion IV, Opava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91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2/1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200550" y="723925"/>
            <a:ext cx="79800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město Český Těšín, náměstí ČSA, 1/1, 737 01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Český Těšín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město Český Těšín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Metrostav a.s., Praha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ATELIER 38 s.r.o., Ostrava -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Český Těšín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49.7430686N, 18.6197739E</a:t>
            </a: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136675" y="93575"/>
            <a:ext cx="7078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Sportovní hala Svojsíkova, Český Těšín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89" name="Google Shape;989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92"/>
          <p:cNvSpPr txBox="1"/>
          <p:nvPr/>
        </p:nvSpPr>
        <p:spPr>
          <a:xfrm>
            <a:off x="0" y="-36950"/>
            <a:ext cx="575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Penzion IV, Opava 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1" name="Google Shape;991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200" y="2780150"/>
            <a:ext cx="3154724" cy="2193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9198" y="530250"/>
            <a:ext cx="3154729" cy="21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780150"/>
            <a:ext cx="3154724" cy="21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545487"/>
            <a:ext cx="3154724" cy="2160140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92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2/1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02" name="Google Shape;1002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93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04" name="Google Shape;1004;p93"/>
          <p:cNvSpPr txBox="1"/>
          <p:nvPr/>
        </p:nvSpPr>
        <p:spPr>
          <a:xfrm>
            <a:off x="67650" y="65075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objektu Husova 7, Ostrava - centrum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93"/>
          <p:cNvSpPr txBox="1"/>
          <p:nvPr/>
        </p:nvSpPr>
        <p:spPr>
          <a:xfrm>
            <a:off x="141925" y="9979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Statutární město Ostrava, Prokešovo náměstí 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1803/8, 729 30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Statutární město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MORYS s.r.o.,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atelier38 s.r.o,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Ostrava - centrum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49.8399719N, 18.2865978E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93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2/2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13" name="Google Shape;1013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9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15" name="Google Shape;1015;p94"/>
          <p:cNvSpPr txBox="1"/>
          <p:nvPr/>
        </p:nvSpPr>
        <p:spPr>
          <a:xfrm>
            <a:off x="67650" y="8505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objektu Husova 7, Ostrava - centrum </a:t>
            </a:r>
            <a:endParaRPr sz="6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6" name="Google Shape;1016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4300" y="676638"/>
            <a:ext cx="3223603" cy="202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4300" y="2790050"/>
            <a:ext cx="3223600" cy="19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2775" y="676650"/>
            <a:ext cx="3223626" cy="202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2773" y="2790038"/>
            <a:ext cx="3223626" cy="203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94"/>
          <p:cNvSpPr txBox="1"/>
          <p:nvPr/>
        </p:nvSpPr>
        <p:spPr>
          <a:xfrm>
            <a:off x="8240950" y="4650900"/>
            <a:ext cx="95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2/2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27" name="Google Shape;1027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95"/>
          <p:cNvSpPr txBox="1"/>
          <p:nvPr/>
        </p:nvSpPr>
        <p:spPr>
          <a:xfrm>
            <a:off x="85375" y="0"/>
            <a:ext cx="883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oblasti Ostrava - Kunčičky, Ostrava - Kunčičky 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9" name="Google Shape;1029;p95"/>
          <p:cNvSpPr txBox="1"/>
          <p:nvPr/>
        </p:nvSpPr>
        <p:spPr>
          <a:xfrm>
            <a:off x="189600" y="864500"/>
            <a:ext cx="89544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Heimstaden Czech s.r.o., Gregorova 2582, 702 00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Moravská Ostrava a Přívoz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</a:t>
            </a: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Heimstaden Czech s.r.o.,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RADOST-STAVBY s.r.o., Ostrava - Vítkovice,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Ristrorispetto s.r.o., Dolní Lutyně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OWLET STAV s.r.o.,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Údržba pozemků a.s.,Horní Suchá,  Jan Kovář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Ing. Christos Kirkopulos, Vratimov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Ostrava - Kunčičky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49.8115233N, 18.3054561E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95"/>
          <p:cNvSpPr txBox="1"/>
          <p:nvPr/>
        </p:nvSpPr>
        <p:spPr>
          <a:xfrm>
            <a:off x="8391000" y="4568875"/>
            <a:ext cx="102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2/3</a:t>
            </a:r>
            <a:endParaRPr sz="900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37" name="Google Shape;1037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9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39" name="Google Shape;1039;p96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40" name="Google Shape;1040;p96"/>
          <p:cNvSpPr txBox="1"/>
          <p:nvPr/>
        </p:nvSpPr>
        <p:spPr>
          <a:xfrm>
            <a:off x="0" y="0"/>
            <a:ext cx="865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oblasti Ostrava - Kunčičky, Ostrava - Kunčičky 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1" name="Google Shape;1041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784100"/>
            <a:ext cx="3555149" cy="216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3600" y="546513"/>
            <a:ext cx="3445501" cy="216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4975" y="2795850"/>
            <a:ext cx="3445501" cy="216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540650"/>
            <a:ext cx="3555149" cy="21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96"/>
          <p:cNvSpPr txBox="1"/>
          <p:nvPr/>
        </p:nvSpPr>
        <p:spPr>
          <a:xfrm>
            <a:off x="8449325" y="4568875"/>
            <a:ext cx="70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2/3</a:t>
            </a:r>
            <a:endParaRPr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52" name="Google Shape;1052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9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54" name="Google Shape;1054;p97"/>
          <p:cNvSpPr txBox="1"/>
          <p:nvPr/>
        </p:nvSpPr>
        <p:spPr>
          <a:xfrm>
            <a:off x="0" y="0"/>
            <a:ext cx="9375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objektu na ul. Velfíkova 385/14, Ostrava - Hrabůvka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97"/>
          <p:cNvSpPr txBox="1"/>
          <p:nvPr/>
        </p:nvSpPr>
        <p:spPr>
          <a:xfrm>
            <a:off x="141925" y="896775"/>
            <a:ext cx="85206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 Statutární město Ostrava, městský obvod Ostrava - Jih,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Horní 791/3, 700 30, Ostrava - Hrabůvka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 Statutární město Ostrava, městský obvod Ostrava - Jih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Ostrava - Hrabůvka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  S-O-D Holding s.r.o., Petřvald u Ostravy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 BYVAST pro s.r.o., Ostrava-Svinov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 Ostrava - Hrabůvka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 49.7938508N, 18.2618017E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p97"/>
          <p:cNvSpPr txBox="1"/>
          <p:nvPr/>
        </p:nvSpPr>
        <p:spPr>
          <a:xfrm>
            <a:off x="8210000" y="4568875"/>
            <a:ext cx="875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 i="1">
                <a:solidFill>
                  <a:schemeClr val="lt1"/>
                </a:solidFill>
              </a:rPr>
              <a:t>2/4</a:t>
            </a:r>
            <a:endParaRPr sz="21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63" name="Google Shape;1063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9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65" name="Google Shape;1065;p98"/>
          <p:cNvSpPr txBox="1"/>
          <p:nvPr/>
        </p:nvSpPr>
        <p:spPr>
          <a:xfrm>
            <a:off x="0" y="0"/>
            <a:ext cx="9008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objektu na ul. Velfíkova 385/14, Ostrava - Hrabůvka </a:t>
            </a:r>
            <a:endParaRPr sz="21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1066" name="Google Shape;10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7225" y="750638"/>
            <a:ext cx="2973225" cy="192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2850" y="2765900"/>
            <a:ext cx="3021174" cy="19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7225" y="2765925"/>
            <a:ext cx="2973215" cy="195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2850" y="737250"/>
            <a:ext cx="3021174" cy="19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98"/>
          <p:cNvSpPr txBox="1"/>
          <p:nvPr/>
        </p:nvSpPr>
        <p:spPr>
          <a:xfrm>
            <a:off x="8283650" y="4618450"/>
            <a:ext cx="59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98"/>
          <p:cNvSpPr txBox="1"/>
          <p:nvPr/>
        </p:nvSpPr>
        <p:spPr>
          <a:xfrm>
            <a:off x="8385600" y="4572250"/>
            <a:ext cx="75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2/4</a:t>
            </a:r>
            <a:endParaRPr sz="13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78" name="Google Shape;107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99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80" name="Google Shape;1080;p99"/>
          <p:cNvSpPr txBox="1"/>
          <p:nvPr/>
        </p:nvSpPr>
        <p:spPr>
          <a:xfrm>
            <a:off x="67650" y="85050"/>
            <a:ext cx="900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1081" name="Google Shape;1081;p99"/>
          <p:cNvSpPr txBox="1"/>
          <p:nvPr/>
        </p:nvSpPr>
        <p:spPr>
          <a:xfrm>
            <a:off x="200275" y="841575"/>
            <a:ext cx="9144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Statutární město Ostrava, Prokešovo nám. 8, 1803/8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729 30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Statutární město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 INTOZA s.r.o., Ostrava Mariánské hory a Hulváky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ATELIÉR 38 s.r.o., Moravská Ostrava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49.8348778N, 18.2942689E  </a:t>
            </a: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Google Shape;1082;p99"/>
          <p:cNvSpPr txBox="1"/>
          <p:nvPr/>
        </p:nvSpPr>
        <p:spPr>
          <a:xfrm>
            <a:off x="141925" y="85050"/>
            <a:ext cx="8035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Bytový dům Střelniční, Ostrava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99"/>
          <p:cNvSpPr txBox="1"/>
          <p:nvPr/>
        </p:nvSpPr>
        <p:spPr>
          <a:xfrm>
            <a:off x="8291400" y="4568875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2/5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90" name="Google Shape;1090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100"/>
          <p:cNvSpPr txBox="1"/>
          <p:nvPr/>
        </p:nvSpPr>
        <p:spPr>
          <a:xfrm>
            <a:off x="54450" y="0"/>
            <a:ext cx="7305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Bytový dům Střelniční, Ostrava</a:t>
            </a:r>
            <a:endParaRPr sz="600">
              <a:solidFill>
                <a:srgbClr val="6FA8DC"/>
              </a:solidFill>
            </a:endParaRPr>
          </a:p>
        </p:txBody>
      </p:sp>
      <p:pic>
        <p:nvPicPr>
          <p:cNvPr id="1092" name="Google Shape;1092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074" y="610100"/>
            <a:ext cx="3067501" cy="204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5125" y="580712"/>
            <a:ext cx="3067501" cy="20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1075" y="2756500"/>
            <a:ext cx="3067501" cy="20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5125" y="2756500"/>
            <a:ext cx="3067501" cy="2085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100"/>
          <p:cNvSpPr txBox="1"/>
          <p:nvPr/>
        </p:nvSpPr>
        <p:spPr>
          <a:xfrm>
            <a:off x="8291400" y="4568875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2/5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03" name="Google Shape;1103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101"/>
          <p:cNvSpPr txBox="1"/>
          <p:nvPr/>
        </p:nvSpPr>
        <p:spPr>
          <a:xfrm>
            <a:off x="311700" y="279625"/>
            <a:ext cx="575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05" name="Google Shape;1105;p101"/>
          <p:cNvSpPr txBox="1"/>
          <p:nvPr/>
        </p:nvSpPr>
        <p:spPr>
          <a:xfrm>
            <a:off x="189725" y="1152475"/>
            <a:ext cx="88887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petit atelier s.r.o., se sídlem č.p. 460, 739 61 Ropice      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Ráj Beskyd, s.r.o., Brno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HLAVA-STAVBY s.r.o., Bystřice pod Hostýnem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RV Styl s.r.o., Ostrava - Martinov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petit ateliér s.r.o., Ropice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Čeladná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49.5421414367, 18.3559558067 a 49.5420982709, 18.356744789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101"/>
          <p:cNvSpPr txBox="1"/>
          <p:nvPr/>
        </p:nvSpPr>
        <p:spPr>
          <a:xfrm>
            <a:off x="43875" y="48925"/>
            <a:ext cx="8725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Penziony Smrk a Skalka společnosti Ráj Beskyd v Čeladné</a:t>
            </a:r>
            <a:endParaRPr sz="25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101"/>
          <p:cNvSpPr txBox="1"/>
          <p:nvPr/>
        </p:nvSpPr>
        <p:spPr>
          <a:xfrm>
            <a:off x="8291400" y="4568875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2/6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/>
          </a:blip>
          <a:srcRect t="504" b="514"/>
          <a:stretch/>
        </p:blipFill>
        <p:spPr>
          <a:xfrm>
            <a:off x="0" y="0"/>
            <a:ext cx="92378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0" y="52025"/>
            <a:ext cx="676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Sportovní hala Svojsíkova, Český Těšín </a:t>
            </a:r>
            <a:endParaRPr sz="21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4875" y="2864575"/>
            <a:ext cx="3372976" cy="213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3775" y="682600"/>
            <a:ext cx="3372976" cy="20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3775" y="2864575"/>
            <a:ext cx="3372976" cy="213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4875" y="682600"/>
            <a:ext cx="3372976" cy="20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8354950" y="4650900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1A/3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14" name="Google Shape;1114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102"/>
          <p:cNvSpPr txBox="1"/>
          <p:nvPr/>
        </p:nvSpPr>
        <p:spPr>
          <a:xfrm>
            <a:off x="48750" y="0"/>
            <a:ext cx="904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Penziony Smrk a Skalka společnosti Ráj Beskyd v Čeladné</a:t>
            </a:r>
            <a:endParaRPr sz="2100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6" name="Google Shape;1116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3825" y="600700"/>
            <a:ext cx="3143762" cy="209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1775" y="600700"/>
            <a:ext cx="3143777" cy="209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1787" y="2788825"/>
            <a:ext cx="3143752" cy="209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3825" y="2788825"/>
            <a:ext cx="3143762" cy="20953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02"/>
          <p:cNvSpPr txBox="1"/>
          <p:nvPr/>
        </p:nvSpPr>
        <p:spPr>
          <a:xfrm>
            <a:off x="8291400" y="4568875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2/6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27" name="Google Shape;1127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103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29" name="Google Shape;1129;p103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1130" name="Google Shape;113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38" name="Google Shape;1138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0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40" name="Google Shape;1140;p104"/>
          <p:cNvSpPr txBox="1"/>
          <p:nvPr/>
        </p:nvSpPr>
        <p:spPr>
          <a:xfrm>
            <a:off x="0" y="134725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 Rodinný dům v Šilheřovicích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p104"/>
          <p:cNvSpPr txBox="1"/>
          <p:nvPr/>
        </p:nvSpPr>
        <p:spPr>
          <a:xfrm>
            <a:off x="201850" y="921175"/>
            <a:ext cx="85206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Kamil Mrva architect, s.r.o., Záhumenní 1358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742 21 Kopřivnice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Lukáš Homola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Svépomoci, STAVBY ŠIMEK s.r.o., Frýdek-Místek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Ateliér POD VĚŽÍ s.r.o., Frýdek - Místek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Kamil Mrva Architects, s.r.o., Kopřivnice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Šilheřovice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49.9211744N, 18.2600331E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104"/>
          <p:cNvSpPr txBox="1"/>
          <p:nvPr/>
        </p:nvSpPr>
        <p:spPr>
          <a:xfrm>
            <a:off x="8291400" y="4568875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3/1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49" name="Google Shape;1149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105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51" name="Google Shape;1151;p105"/>
          <p:cNvSpPr txBox="1"/>
          <p:nvPr/>
        </p:nvSpPr>
        <p:spPr>
          <a:xfrm>
            <a:off x="0" y="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Rodinný dům v Šilheřovicích</a:t>
            </a:r>
            <a:endParaRPr sz="17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2" name="Google Shape;1152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4975" y="605638"/>
            <a:ext cx="3325651" cy="221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925" y="605638"/>
            <a:ext cx="3325645" cy="221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4975" y="2922200"/>
            <a:ext cx="3325651" cy="210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4926" y="2922200"/>
            <a:ext cx="3325651" cy="21038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105"/>
          <p:cNvSpPr txBox="1"/>
          <p:nvPr/>
        </p:nvSpPr>
        <p:spPr>
          <a:xfrm>
            <a:off x="8414550" y="4568875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3/1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63" name="Google Shape;1163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0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65" name="Google Shape;1165;p106"/>
          <p:cNvSpPr txBox="1"/>
          <p:nvPr/>
        </p:nvSpPr>
        <p:spPr>
          <a:xfrm>
            <a:off x="180825" y="179775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5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Atriový rodinný dům v Hukvaldech, Dolní Sklenov</a:t>
            </a:r>
            <a:endParaRPr sz="25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106"/>
          <p:cNvSpPr txBox="1"/>
          <p:nvPr/>
        </p:nvSpPr>
        <p:spPr>
          <a:xfrm>
            <a:off x="240750" y="1274550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petit atelier s.r.o., se sídlem č.p. 460, 739 61 Ropice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Samuel Mitúch a Katarína Mitúchová,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TRASPOL stavební s.r.o., Nové město, Praha 1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petit atelier s.r.o., Ropice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Dolní Sklenov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49°37.613513'N,18°13.690962'E</a:t>
            </a: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106"/>
          <p:cNvSpPr txBox="1"/>
          <p:nvPr/>
        </p:nvSpPr>
        <p:spPr>
          <a:xfrm>
            <a:off x="8291400" y="4568875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3/2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74" name="Google Shape;1174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0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76" name="Google Shape;1176;p107"/>
          <p:cNvSpPr txBox="1"/>
          <p:nvPr/>
        </p:nvSpPr>
        <p:spPr>
          <a:xfrm>
            <a:off x="0" y="0"/>
            <a:ext cx="90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Atriový rodinný dům v Hukvaldech, Dolní Sklenov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7" name="Google Shape;117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8950" y="2824075"/>
            <a:ext cx="3246224" cy="20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1950" y="2824075"/>
            <a:ext cx="3246189" cy="20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5950" y="669550"/>
            <a:ext cx="3212198" cy="2044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1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8950" y="685650"/>
            <a:ext cx="3212198" cy="20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107"/>
          <p:cNvSpPr txBox="1"/>
          <p:nvPr/>
        </p:nvSpPr>
        <p:spPr>
          <a:xfrm>
            <a:off x="8291400" y="4568875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3/2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88" name="Google Shape;1188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10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90" name="Google Shape;1190;p108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p108"/>
          <p:cNvSpPr txBox="1"/>
          <p:nvPr/>
        </p:nvSpPr>
        <p:spPr>
          <a:xfrm>
            <a:off x="180825" y="1017725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Ing. arch. Tomáš Kozel, Ing.arch. Kamil Měrka - ti2 architekti,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Mlýnská 1692/7, 702 00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manželé Menšíkovi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nebyl generální dodavatel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ti2 architekti -  Ing. arch. Tomáš Kozel, Ing.arch. Kamil Měrka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Radvanice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49.8104917N, 18.3386078E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p108"/>
          <p:cNvSpPr txBox="1"/>
          <p:nvPr/>
        </p:nvSpPr>
        <p:spPr>
          <a:xfrm>
            <a:off x="67650" y="63500"/>
            <a:ext cx="9008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Novostavba rodinného domu v Ostravě Radvanicích, ul. Na Štěpnici</a:t>
            </a:r>
            <a:r>
              <a:rPr lang="cs" sz="25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108"/>
          <p:cNvSpPr txBox="1"/>
          <p:nvPr/>
        </p:nvSpPr>
        <p:spPr>
          <a:xfrm>
            <a:off x="8291400" y="4568875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3/3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0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00" name="Google Shape;1200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109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02" name="Google Shape;1202;p109"/>
          <p:cNvSpPr txBox="1"/>
          <p:nvPr/>
        </p:nvSpPr>
        <p:spPr>
          <a:xfrm>
            <a:off x="67650" y="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Novostavba rodinného domu v Ostravě Radvanicích, ul. Na Štěpnici </a:t>
            </a:r>
            <a:endParaRPr sz="21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3" name="Google Shape;1203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6175" y="663600"/>
            <a:ext cx="3186726" cy="2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0975" y="663600"/>
            <a:ext cx="3186726" cy="2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6175" y="2878811"/>
            <a:ext cx="3186726" cy="212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0975" y="2882513"/>
            <a:ext cx="3186726" cy="2118692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109"/>
          <p:cNvSpPr txBox="1"/>
          <p:nvPr/>
        </p:nvSpPr>
        <p:spPr>
          <a:xfrm>
            <a:off x="8291400" y="4568875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3/3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14" name="Google Shape;1214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22" name="Google Shape;1222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p111"/>
          <p:cNvSpPr txBox="1"/>
          <p:nvPr/>
        </p:nvSpPr>
        <p:spPr>
          <a:xfrm>
            <a:off x="878900" y="539325"/>
            <a:ext cx="575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11"/>
          <p:cNvSpPr txBox="1"/>
          <p:nvPr/>
        </p:nvSpPr>
        <p:spPr>
          <a:xfrm>
            <a:off x="104900" y="99850"/>
            <a:ext cx="7300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Sídlo společnosti POLNA corp. s.r.o., Třinec</a:t>
            </a:r>
            <a:endParaRPr sz="25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5" name="Google Shape;1225;p111"/>
          <p:cNvSpPr txBox="1"/>
          <p:nvPr/>
        </p:nvSpPr>
        <p:spPr>
          <a:xfrm>
            <a:off x="679150" y="1058650"/>
            <a:ext cx="575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</p:txBody>
      </p:sp>
      <p:sp>
        <p:nvSpPr>
          <p:cNvPr id="1226" name="Google Shape;1226;p111"/>
          <p:cNvSpPr txBox="1"/>
          <p:nvPr/>
        </p:nvSpPr>
        <p:spPr>
          <a:xfrm>
            <a:off x="679150" y="1636825"/>
            <a:ext cx="575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11"/>
          <p:cNvSpPr txBox="1"/>
          <p:nvPr/>
        </p:nvSpPr>
        <p:spPr>
          <a:xfrm>
            <a:off x="729075" y="3545525"/>
            <a:ext cx="5752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228" name="Google Shape;1228;p111"/>
          <p:cNvSpPr txBox="1"/>
          <p:nvPr/>
        </p:nvSpPr>
        <p:spPr>
          <a:xfrm>
            <a:off x="203150" y="659575"/>
            <a:ext cx="82656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Beskydská stavební, a.s., Frýdecká 225,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739 61 Třinec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POLNA corps. s.r.o., Třinec dnes již jako VALVEA s.r.o., Třinec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Beskydská stavební, a.s., Třinec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Ing.arch. Jan Paldus, Petřvald u Karviné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Třinec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		       49.6610736N, 18.6583867E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111"/>
          <p:cNvSpPr txBox="1"/>
          <p:nvPr/>
        </p:nvSpPr>
        <p:spPr>
          <a:xfrm>
            <a:off x="8291400" y="4568875"/>
            <a:ext cx="85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i="1">
                <a:solidFill>
                  <a:schemeClr val="lt1"/>
                </a:solidFill>
              </a:rPr>
              <a:t>4/1</a:t>
            </a:r>
            <a:endParaRPr sz="20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4718</Words>
  <Application>Microsoft Office PowerPoint</Application>
  <PresentationFormat>Předvádění na obrazovce (16:9)</PresentationFormat>
  <Paragraphs>851</Paragraphs>
  <Slides>116</Slides>
  <Notes>116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116</vt:i4>
      </vt:variant>
    </vt:vector>
  </HeadingPairs>
  <TitlesOfParts>
    <vt:vector size="119" baseType="lpstr">
      <vt:lpstr>Arial</vt:lpstr>
      <vt:lpstr>Calibri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plr2</cp:lastModifiedBy>
  <cp:revision>1</cp:revision>
  <dcterms:modified xsi:type="dcterms:W3CDTF">2021-06-14T13:23:38Z</dcterms:modified>
</cp:coreProperties>
</file>