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264">
          <p15:clr>
            <a:srgbClr val="980000"/>
          </p15:clr>
        </p15:guide>
        <p15:guide id="3" orient="horz" pos="1928">
          <p15:clr>
            <a:srgbClr val="9AA0A6"/>
          </p15:clr>
        </p15:guide>
        <p15:guide id="4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774" y="102"/>
      </p:cViewPr>
      <p:guideLst>
        <p:guide orient="horz" pos="1620"/>
        <p:guide pos="2264"/>
        <p:guide orient="horz" pos="19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d7293656c8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d7293656c8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d90ae73e8a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d90ae73e8a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90ae73e8a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90ae73e8a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d90ae73e8a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d90ae73e8a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d90ae73e8a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d90ae73e8a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d90ae73e8a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d90ae73e8a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d90ae73e8a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d90ae73e8a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d90ae73e8a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d90ae73e8a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d9debbfbc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" name="Google Shape;1220;gd9debbfbc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d9debbfbcb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d9debbfbcb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d9debbfbc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d9debbfbcb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7675f920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7675f920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d7e20e5ee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d7e20e5ee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d9debbfbc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d9debbfbc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d9debbfbcb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d9debbfbcb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d9debbfbc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d9debbfbc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d9debbfbcb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d9debbfbcb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d9debbfbc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d9debbfbcb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d9debbfbc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5" name="Google Shape;1335;gd9debbfbc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7675f920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7675f920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7675f920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7675f920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7675f920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7675f920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7675f920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d7675f920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d7675f920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d7675f920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d7675f920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d7675f920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d7675f920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d7675f920f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7675f920f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7675f920f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aa82f48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aa82f48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7675f920f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d7675f920f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d7675f920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d7675f920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d7675f920f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d7675f920f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d7675f920f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d7675f920f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d7675f920f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d7675f920f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7675f920f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d7675f920f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d7675f920f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d7675f920f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7675f920f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7675f920f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7675f920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d7675f920f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d7675f920f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d7675f920f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7293656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7293656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d7675f920f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d7675f920f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d7675f920f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d7675f920f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d7293656c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d7293656c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d82c1a9ee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d82c1a9ee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d82c1a9ee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d82c1a9ee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d82c1a9ee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d82c1a9ee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d82c1a9ee4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d82c1a9ee4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d90ae73e8a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d90ae73e8a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d90ae73e8a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d90ae73e8a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d82c1a9ee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d82c1a9ee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d7293656c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d7293656c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d82c1a9ee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d82c1a9ee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d82c1a9ee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d82c1a9ee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d82c1a9ee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d82c1a9ee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d82c1a9ee4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d82c1a9ee4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d82c1a9ee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d82c1a9ee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d82c1a9ee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d82c1a9ee4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d82c1a9ee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d82c1a9ee4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d82c1a9ee4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d82c1a9ee4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d82c1a9ee4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d82c1a9ee4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d62b8e1f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d62b8e1f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7293656c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7293656c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d62b8e1fb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d62b8e1fb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da926be8c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da926be8c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da926be8c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da926be8c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d82c1a9ee4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d82c1a9ee4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d82c1a9ee4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d82c1a9ee4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d82c1a9ee4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d82c1a9ee4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d82c1a9ee4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d82c1a9ee4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d82c1a9ee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d82c1a9ee4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d82c1a9ee4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d82c1a9ee4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d90ae73e8a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d90ae73e8a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7293656c8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d7293656c8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d90ae73e8a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d90ae73e8a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d82c1a9ee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d82c1a9ee4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d82c1a9ee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d82c1a9ee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d82c1a9ee4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d82c1a9ee4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d82c1a9ee4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d82c1a9ee4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d82c1a9ee4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d82c1a9ee4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d82c1a9ee4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d82c1a9ee4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d82c1a9ee4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d82c1a9ee4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d82c1a9ee4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d82c1a9ee4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d82c1a9ee4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d82c1a9ee4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7293656c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7293656c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d82c1a9ee4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d82c1a9ee4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d82c1a9ee4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d82c1a9ee4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d82c1a9ee4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d82c1a9ee4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d82c1a9ee4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d82c1a9ee4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d40a5d062a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d40a5d062a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d82c1a9ee4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d82c1a9ee4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d62b8e1fb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d62b8e1fb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d62b8e1fb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d62b8e1fb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d62b8e1fb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d62b8e1fb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62b8e1fb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62b8e1fb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7293656c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d7293656c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d62b8e1fb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d62b8e1fb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d62b8e1fb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d62b8e1fb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db48bf8d9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db48bf8d9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db48bf8d9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db48bf8d9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d62b8e1fb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d62b8e1fbf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d62b8e1fb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d62b8e1fb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d62b8e1fb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d62b8e1fb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d62b8e1fbf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d62b8e1fbf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d62b8e1fbf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d62b8e1fbf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d62b8e1fbf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d62b8e1fbf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7675f920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7675f920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d62b8e1fbf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d62b8e1fbf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d82c1a9ee4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d82c1a9ee4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d82c1a9ee4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d82c1a9ee4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d90ae73e8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d90ae73e8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d90ae73e8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d90ae73e8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d90ae73e8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d90ae73e8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d90ae73e8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d90ae73e8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d90ae73e8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d90ae73e8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d90ae73e8a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d90ae73e8a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d90ae73e8a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d90ae73e8a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99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8.jpg"/><Relationship Id="rId5" Type="http://schemas.openxmlformats.org/officeDocument/2006/relationships/image" Target="../media/image197.jpg"/><Relationship Id="rId4" Type="http://schemas.openxmlformats.org/officeDocument/2006/relationships/image" Target="../media/image196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2.jpg"/><Relationship Id="rId5" Type="http://schemas.openxmlformats.org/officeDocument/2006/relationships/image" Target="../media/image201.jpg"/><Relationship Id="rId4" Type="http://schemas.openxmlformats.org/officeDocument/2006/relationships/image" Target="../media/image200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07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6.jpg"/><Relationship Id="rId5" Type="http://schemas.openxmlformats.org/officeDocument/2006/relationships/image" Target="../media/image205.jpg"/><Relationship Id="rId4" Type="http://schemas.openxmlformats.org/officeDocument/2006/relationships/image" Target="../media/image204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8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g"/><Relationship Id="rId3" Type="http://schemas.openxmlformats.org/officeDocument/2006/relationships/image" Target="../media/image147.jpg"/><Relationship Id="rId7" Type="http://schemas.openxmlformats.org/officeDocument/2006/relationships/image" Target="../media/image211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jpg"/><Relationship Id="rId5" Type="http://schemas.openxmlformats.org/officeDocument/2006/relationships/image" Target="../media/image209.jpg"/><Relationship Id="rId4" Type="http://schemas.openxmlformats.org/officeDocument/2006/relationships/image" Target="../media/image3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g"/><Relationship Id="rId3" Type="http://schemas.openxmlformats.org/officeDocument/2006/relationships/image" Target="../media/image147.jpg"/><Relationship Id="rId7" Type="http://schemas.openxmlformats.org/officeDocument/2006/relationships/image" Target="../media/image215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4.jpg"/><Relationship Id="rId5" Type="http://schemas.openxmlformats.org/officeDocument/2006/relationships/image" Target="../media/image213.jp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g"/><Relationship Id="rId3" Type="http://schemas.openxmlformats.org/officeDocument/2006/relationships/image" Target="../media/image147.jpg"/><Relationship Id="rId7" Type="http://schemas.openxmlformats.org/officeDocument/2006/relationships/image" Target="../media/image220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9.jpg"/><Relationship Id="rId5" Type="http://schemas.openxmlformats.org/officeDocument/2006/relationships/image" Target="../media/image218.jpg"/><Relationship Id="rId4" Type="http://schemas.openxmlformats.org/officeDocument/2006/relationships/image" Target="../media/image3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g"/><Relationship Id="rId3" Type="http://schemas.openxmlformats.org/officeDocument/2006/relationships/image" Target="../media/image147.jpg"/><Relationship Id="rId7" Type="http://schemas.openxmlformats.org/officeDocument/2006/relationships/image" Target="../media/image224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3.jpg"/><Relationship Id="rId5" Type="http://schemas.openxmlformats.org/officeDocument/2006/relationships/image" Target="../media/image222.jpg"/><Relationship Id="rId4" Type="http://schemas.openxmlformats.org/officeDocument/2006/relationships/image" Target="../media/image3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g"/><Relationship Id="rId3" Type="http://schemas.openxmlformats.org/officeDocument/2006/relationships/image" Target="../media/image147.jpg"/><Relationship Id="rId7" Type="http://schemas.openxmlformats.org/officeDocument/2006/relationships/image" Target="../media/image228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7.jpg"/><Relationship Id="rId5" Type="http://schemas.openxmlformats.org/officeDocument/2006/relationships/image" Target="../media/image226.jp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10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jpg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1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1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4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8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jpg"/><Relationship Id="rId5" Type="http://schemas.openxmlformats.org/officeDocument/2006/relationships/image" Target="../media/image140.jpg"/><Relationship Id="rId4" Type="http://schemas.openxmlformats.org/officeDocument/2006/relationships/image" Target="../media/image139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4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5.jpg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5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57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6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jpg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65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4.jpg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69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8.jpg"/><Relationship Id="rId5" Type="http://schemas.openxmlformats.org/officeDocument/2006/relationships/image" Target="../media/image167.jpg"/><Relationship Id="rId4" Type="http://schemas.openxmlformats.org/officeDocument/2006/relationships/image" Target="../media/image166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3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2.jpg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5.jpg"/><Relationship Id="rId4" Type="http://schemas.openxmlformats.org/officeDocument/2006/relationships/image" Target="../media/image174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9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8.jpg"/><Relationship Id="rId5" Type="http://schemas.openxmlformats.org/officeDocument/2006/relationships/image" Target="../media/image177.jpg"/><Relationship Id="rId4" Type="http://schemas.openxmlformats.org/officeDocument/2006/relationships/image" Target="../media/image176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1.jpg"/><Relationship Id="rId4" Type="http://schemas.openxmlformats.org/officeDocument/2006/relationships/image" Target="../media/image180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85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4.jpg"/><Relationship Id="rId5" Type="http://schemas.openxmlformats.org/officeDocument/2006/relationships/image" Target="../media/image183.jpg"/><Relationship Id="rId4" Type="http://schemas.openxmlformats.org/officeDocument/2006/relationships/image" Target="../media/image182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89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8.jpg"/><Relationship Id="rId5" Type="http://schemas.openxmlformats.org/officeDocument/2006/relationships/image" Target="../media/image187.jpg"/><Relationship Id="rId4" Type="http://schemas.openxmlformats.org/officeDocument/2006/relationships/image" Target="../media/image186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93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2.jpg"/><Relationship Id="rId5" Type="http://schemas.openxmlformats.org/officeDocument/2006/relationships/image" Target="../media/image191.jpg"/><Relationship Id="rId4" Type="http://schemas.openxmlformats.org/officeDocument/2006/relationships/image" Target="../media/image190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5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3" name="Google Shape;14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271750" y="967375"/>
            <a:ext cx="85206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HSF System a.s., Lihovarská 689/40A, 718 00 Ostrava-Kunčičky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Retail Park Poruba s.r.o.,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HSF System a.s.,  Ostrava-Kunčičky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PIKAZ s.r.o., Ing. Arch. Jan Hemer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49.8491369N, 18.1477186E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189875" y="117100"/>
            <a:ext cx="7290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Retail Park Poruba s.r.o., Ostrava-Poruba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44" name="Google Shape;1144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12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46" name="Google Shape;1146;p112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Sídlo společnosti POLNA corp. s.r.o., Třinec</a:t>
            </a:r>
            <a:endParaRPr sz="21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7" name="Google Shape;1147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375" y="2530563"/>
            <a:ext cx="4064250" cy="210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375" y="632900"/>
            <a:ext cx="4064250" cy="17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1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175" y="654375"/>
            <a:ext cx="3567802" cy="173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1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10175" y="2540750"/>
            <a:ext cx="3567798" cy="208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57" name="Google Shape;1157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13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59" name="Google Shape;1159;p113"/>
          <p:cNvSpPr txBox="1"/>
          <p:nvPr/>
        </p:nvSpPr>
        <p:spPr>
          <a:xfrm>
            <a:off x="67650" y="47200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Nové VaV centrum společnosti Ingeteam a.s.</a:t>
            </a: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cs" sz="25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Ostrava - Pustkovec</a:t>
            </a:r>
            <a:endParaRPr sz="25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113"/>
          <p:cNvSpPr txBox="1"/>
          <p:nvPr/>
        </p:nvSpPr>
        <p:spPr>
          <a:xfrm>
            <a:off x="248875" y="921175"/>
            <a:ext cx="8520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HSF System a.s., Lihovarská 689/40A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718 00  Ostrava - Kunčičky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Ingeteam a.s., Ostrava - Pustkovec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HSF System a.s., Ostrava - Kunčičky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Ing. Jaromír Provazník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Ostrava - Pustkovec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49.8381464N, 18.1526228E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67" name="Google Shape;1167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11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69" name="Google Shape;1169;p114"/>
          <p:cNvSpPr txBox="1"/>
          <p:nvPr/>
        </p:nvSpPr>
        <p:spPr>
          <a:xfrm>
            <a:off x="67650" y="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Nové VaV centrum společnosti Ingeteam a.s., Ostrava - Pustkovec</a:t>
            </a:r>
            <a:endParaRPr sz="21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0" name="Google Shape;117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5300" y="2827775"/>
            <a:ext cx="3132301" cy="204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0825" y="655575"/>
            <a:ext cx="3611174" cy="208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4400" y="655575"/>
            <a:ext cx="3094099" cy="208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1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0825" y="2827787"/>
            <a:ext cx="3611174" cy="204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80" name="Google Shape;1180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115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82" name="Google Shape;1182;p115"/>
          <p:cNvSpPr txBox="1"/>
          <p:nvPr/>
        </p:nvSpPr>
        <p:spPr>
          <a:xfrm>
            <a:off x="67650" y="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PC 21 Rozšíření Varny, Paskov</a:t>
            </a:r>
            <a:endParaRPr sz="26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3" name="Google Shape;1183;p115"/>
          <p:cNvSpPr txBox="1"/>
          <p:nvPr/>
        </p:nvSpPr>
        <p:spPr>
          <a:xfrm>
            <a:off x="189450" y="1017725"/>
            <a:ext cx="87651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OHL ŽS a.s., Burešova 938/17, 602 00 Brno, Veveří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Lenzing Biocel Paskov a.s., Místecká 762,  739 21 Paskov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OHL ŽS a.s., Brno, Veveří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V</a:t>
            </a:r>
            <a:r>
              <a:rPr lang="c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</a:t>
            </a: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 stavební a statická kancelář, spol s.r.o.,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Paskov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49.7179708N, 18.2945956E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90" name="Google Shape;1190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16"/>
          <p:cNvSpPr txBox="1"/>
          <p:nvPr/>
        </p:nvSpPr>
        <p:spPr>
          <a:xfrm>
            <a:off x="0" y="0"/>
            <a:ext cx="5752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PC 21 Rozšíření Varny, Paskov</a:t>
            </a:r>
            <a:endParaRPr sz="21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2" name="Google Shape;1192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625" y="607688"/>
            <a:ext cx="3517600" cy="20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0050" y="607688"/>
            <a:ext cx="3517600" cy="20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0050" y="2720175"/>
            <a:ext cx="3517600" cy="224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16"/>
          <p:cNvPicPr preferRelativeResize="0"/>
          <p:nvPr/>
        </p:nvPicPr>
        <p:blipFill rotWithShape="1">
          <a:blip r:embed="rId7">
            <a:alphaModFix/>
          </a:blip>
          <a:srcRect b="-1874"/>
          <a:stretch/>
        </p:blipFill>
        <p:spPr>
          <a:xfrm>
            <a:off x="882625" y="2720175"/>
            <a:ext cx="3517600" cy="228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1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02" name="Google Shape;1202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1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204" name="Google Shape;1204;p117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5" name="Google Shape;1205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12" name="Google Shape;1212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11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214" name="Google Shape;1214;p118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5" name="Google Shape;1215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18"/>
          <p:cNvSpPr txBox="1"/>
          <p:nvPr/>
        </p:nvSpPr>
        <p:spPr>
          <a:xfrm>
            <a:off x="218900" y="1274550"/>
            <a:ext cx="87651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SATTURN HOLEŠOV spol s.r.o., Dlažánky 305/16, 769 01 Holešov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Obec Rybí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COMMODUM, spol s.r.o., Valašská Bystřice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Projekty VODAM s.r.o., Hranice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Rybí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49.6005006408, 18.0764124529   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7" name="Google Shape;1217;p118"/>
          <p:cNvSpPr txBox="1"/>
          <p:nvPr/>
        </p:nvSpPr>
        <p:spPr>
          <a:xfrm>
            <a:off x="141925" y="12500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Rybí - likvidace odpadních vod, Rybí</a:t>
            </a:r>
            <a:endParaRPr sz="26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24" name="Google Shape;1224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119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226" name="Google Shape;1226;p119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7" name="Google Shape;1227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119"/>
          <p:cNvSpPr txBox="1"/>
          <p:nvPr/>
        </p:nvSpPr>
        <p:spPr>
          <a:xfrm>
            <a:off x="141925" y="48625"/>
            <a:ext cx="5658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Rybí - likvidace odpadních vod, Rybí</a:t>
            </a:r>
            <a:endParaRPr sz="21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9" name="Google Shape;1229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5200" y="705738"/>
            <a:ext cx="3067526" cy="204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9775" y="686650"/>
            <a:ext cx="3124851" cy="208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1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5200" y="2822800"/>
            <a:ext cx="3067526" cy="204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1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9775" y="2822800"/>
            <a:ext cx="3124851" cy="204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39" name="Google Shape;1239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120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241" name="Google Shape;1241;p120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2" name="Google Shape;1242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120"/>
          <p:cNvSpPr txBox="1"/>
          <p:nvPr/>
        </p:nvSpPr>
        <p:spPr>
          <a:xfrm>
            <a:off x="171625" y="613375"/>
            <a:ext cx="89493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Subterra a.s., Koželužská 2246/5, 180 00 Praha 8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Správa železnic, státní organizace, Praha - Nové město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Společnost ČET-DET, tvořena společnostmi: Subterra a.s. správce,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OHL ŽS a.s. společník, EUROVIA CS a.s. společník,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GJW Praha spol s.r.o. 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Sdružení Český Těšín - Dětmarovice tvořené společnostmi: MORAVIA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CONSULT  Olomouc a.s. vedoucí účastník,   SUDOP Brno spol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s.r.o. účastník, METROPROJEKT Praha a.s. účastník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Karviná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49°45'1.672"N, 18°37'3.518"E - 49°54'13.394"N, 18°27'34.353"E 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120"/>
          <p:cNvSpPr txBox="1"/>
          <p:nvPr/>
        </p:nvSpPr>
        <p:spPr>
          <a:xfrm>
            <a:off x="0" y="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Optimalizace trati Český Těšín - Dětmarovice, Karviná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1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51" name="Google Shape;1251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21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253" name="Google Shape;1253;p121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4" name="Google Shape;1254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121"/>
          <p:cNvSpPr txBox="1"/>
          <p:nvPr/>
        </p:nvSpPr>
        <p:spPr>
          <a:xfrm>
            <a:off x="97225" y="0"/>
            <a:ext cx="8520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Optimalizace trati Český Těšín - Dětmarovice, Karviná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6" name="Google Shape;1256;p121"/>
          <p:cNvPicPr preferRelativeResize="0"/>
          <p:nvPr/>
        </p:nvPicPr>
        <p:blipFill rotWithShape="1">
          <a:blip r:embed="rId5">
            <a:alphaModFix/>
          </a:blip>
          <a:srcRect r="-1926" b="-4460"/>
          <a:stretch/>
        </p:blipFill>
        <p:spPr>
          <a:xfrm>
            <a:off x="1576525" y="507513"/>
            <a:ext cx="2660829" cy="216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1638" y="2676625"/>
            <a:ext cx="2610589" cy="216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1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8875" y="2676625"/>
            <a:ext cx="2829574" cy="216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1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58875" y="507513"/>
            <a:ext cx="2829574" cy="208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 txBox="1"/>
          <p:nvPr/>
        </p:nvSpPr>
        <p:spPr>
          <a:xfrm>
            <a:off x="75450" y="43125"/>
            <a:ext cx="663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Retail Park Poruba s.r.o., Ostrava-Poruba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8926" y="650250"/>
            <a:ext cx="3208650" cy="21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0124" y="650251"/>
            <a:ext cx="3208675" cy="21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8925" y="2887750"/>
            <a:ext cx="3208650" cy="203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0124" y="2887750"/>
            <a:ext cx="3208675" cy="203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66" name="Google Shape;1266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73" name="Google Shape;1273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p123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275" name="Google Shape;1275;p123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6" name="Google Shape;1276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123"/>
          <p:cNvSpPr txBox="1"/>
          <p:nvPr/>
        </p:nvSpPr>
        <p:spPr>
          <a:xfrm>
            <a:off x="67650" y="32525"/>
            <a:ext cx="9008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Optimalizace a modernizace logistických procesů ve skladu PHOENIX lékárenský velkoobchod s.r.o., Praha - Hostivař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23"/>
          <p:cNvSpPr txBox="1"/>
          <p:nvPr/>
        </p:nvSpPr>
        <p:spPr>
          <a:xfrm>
            <a:off x="200800" y="1383025"/>
            <a:ext cx="87153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HSF System a.s., Lihovarská 689/40A, 718 00 Ostrava-Kunčičky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PHOENIX lékárenský velkoobchod s.r.o., Praha - Hostivař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HSF System a.s., Ostrava - Kunčičky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RotaGroup a.s., Praha - Michle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Praha - Hostivař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50.0662464N, 14.5293889E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85" name="Google Shape;1285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2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287" name="Google Shape;1287;p124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8" name="Google Shape;1288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Google Shape;1289;p124"/>
          <p:cNvSpPr txBox="1"/>
          <p:nvPr/>
        </p:nvSpPr>
        <p:spPr>
          <a:xfrm>
            <a:off x="48625" y="-21250"/>
            <a:ext cx="8877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Optimalizace a modernizace logistických procesů ve skladu PHOENIX lékárenský velkoobchod s.r.o., Praha - Hostivař</a:t>
            </a:r>
            <a:endParaRPr sz="20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0" name="Google Shape;1290;p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2350" y="2848388"/>
            <a:ext cx="3023850" cy="201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4425" y="839288"/>
            <a:ext cx="3023850" cy="194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4425" y="2848381"/>
            <a:ext cx="3023850" cy="201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82350" y="839300"/>
            <a:ext cx="3023850" cy="194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00" name="Google Shape;1300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125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302" name="Google Shape;1302;p125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3" name="Google Shape;1303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125"/>
          <p:cNvSpPr txBox="1"/>
          <p:nvPr/>
        </p:nvSpPr>
        <p:spPr>
          <a:xfrm>
            <a:off x="0" y="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Smetanova obchodní galerie a městské podzemní garáže, Vsetín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5" name="Google Shape;1305;p125"/>
          <p:cNvSpPr txBox="1"/>
          <p:nvPr/>
        </p:nvSpPr>
        <p:spPr>
          <a:xfrm>
            <a:off x="145225" y="511000"/>
            <a:ext cx="90021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Nodum atelier - na s.r.o., Nádražní 49, 739 91 Jablunkov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Smetanova obchodní galerie - VALATRANS a.s., Liptál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Městské podzemní garáže, Vsetín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Smetanova obchodní galerie - vybraní dodavatelé: Ruuki CZ s.r.o.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KAREDO s.r.o., ELGEN elektro s.r.o., BMS SERVIS s.r.o., Štec SVT s.r.o.,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Aleš Zetocha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Nodum atelier - na s.r.o., Jablunkov (obě části)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Spolupráce: BLAŽEK PROJEKT s.r.o., Opava (na Smětanově obchodní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galerii)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Vsetín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49.3357508N, 17.9948867E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12" name="Google Shape;1312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2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314" name="Google Shape;1314;p126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5" name="Google Shape;1315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p126"/>
          <p:cNvSpPr txBox="1"/>
          <p:nvPr/>
        </p:nvSpPr>
        <p:spPr>
          <a:xfrm>
            <a:off x="87525" y="17300"/>
            <a:ext cx="885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Smetanova obchodní galerie a městské podzemní garáže, Vsetín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</a:endParaRPr>
          </a:p>
        </p:txBody>
      </p:sp>
      <p:pic>
        <p:nvPicPr>
          <p:cNvPr id="1317" name="Google Shape;1317;p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1863" y="632900"/>
            <a:ext cx="3011726" cy="200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616700"/>
            <a:ext cx="3060350" cy="204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p1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3250" y="2779000"/>
            <a:ext cx="3060350" cy="204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p1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0" y="2779000"/>
            <a:ext cx="3060350" cy="2040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27" name="Google Shape;132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12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329" name="Google Shape;1329;p127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0" name="Google Shape;1330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127"/>
          <p:cNvSpPr txBox="1"/>
          <p:nvPr/>
        </p:nvSpPr>
        <p:spPr>
          <a:xfrm>
            <a:off x="67650" y="8645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Café Re:public , Praha - Malá Strana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p127"/>
          <p:cNvSpPr txBox="1"/>
          <p:nvPr/>
        </p:nvSpPr>
        <p:spPr>
          <a:xfrm>
            <a:off x="214350" y="1152475"/>
            <a:ext cx="87153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Nodum atelier - na s.r.o., Nádražní 49, 739 91 Jablunkov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REKOCHEM s.r.o., Staré Město, Třinec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STALUV  spol s.r.o., Praha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nodum atelier - s.r.o., Jablunkov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Praha - Malá Strana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50.0837289N, 14.3950319E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39" name="Google Shape;1339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12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341" name="Google Shape;1341;p128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2" name="Google Shape;1342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p128"/>
          <p:cNvSpPr txBox="1"/>
          <p:nvPr/>
        </p:nvSpPr>
        <p:spPr>
          <a:xfrm>
            <a:off x="39700" y="0"/>
            <a:ext cx="6990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Café Re:public, Praha - Malá Strana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0650" y="741100"/>
            <a:ext cx="2982552" cy="198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0650" y="2837675"/>
            <a:ext cx="2982552" cy="204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1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0900" y="445025"/>
            <a:ext cx="2003175" cy="228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0275" y="2837675"/>
            <a:ext cx="2044426" cy="204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179775" y="1017725"/>
            <a:ext cx="85206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Karvinská hornická nemocnice a.s., Zakladatelská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975/22, 735 06 Karviná-Nové Město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Karvinská hornická nemocnice a.s., Karviná-Nové město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KOMA MODULAR s.r.o., Vizovice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petit atelier s.r.o., Ropice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Karviná-Nové město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49.8695997N, 18.5408733E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179775" y="209725"/>
            <a:ext cx="575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4"/>
          <p:cNvSpPr txBox="1"/>
          <p:nvPr/>
        </p:nvSpPr>
        <p:spPr>
          <a:xfrm>
            <a:off x="162600" y="125125"/>
            <a:ext cx="8818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Přístavba Karvinské hornické nemocnice, Karviná-Nové město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 txBox="1"/>
          <p:nvPr/>
        </p:nvSpPr>
        <p:spPr>
          <a:xfrm>
            <a:off x="43350" y="0"/>
            <a:ext cx="786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Přístavba Karvinské hornické nemocnice, Karviná-Nové město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2575" y="642238"/>
            <a:ext cx="3188224" cy="20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2575" y="2843825"/>
            <a:ext cx="3188224" cy="20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9225" y="642238"/>
            <a:ext cx="3188224" cy="20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9225" y="2843825"/>
            <a:ext cx="3188224" cy="20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6" name="Google Shape;18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 txBox="1"/>
          <p:nvPr/>
        </p:nvSpPr>
        <p:spPr>
          <a:xfrm>
            <a:off x="248550" y="813475"/>
            <a:ext cx="86469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Město Hlučín, Městský úřad Hlučín, Mírové náměstí 23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748 01 Hlučín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Město Hlučín, Městský úřad Hlučín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STAZO, spol s.r.o., Suché Lazce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Ing. Matěj Kudlík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Hlučín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49.8988517N, 18.1964658E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6"/>
          <p:cNvSpPr txBox="1"/>
          <p:nvPr/>
        </p:nvSpPr>
        <p:spPr>
          <a:xfrm>
            <a:off x="161900" y="109150"/>
            <a:ext cx="8317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Objekt šaten a zázemí SK FC Hlučín a TJ Hlučín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5" name="Google Shape;19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/>
          <p:nvPr/>
        </p:nvSpPr>
        <p:spPr>
          <a:xfrm>
            <a:off x="23050" y="0"/>
            <a:ext cx="7140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Objekt šaten a zázemí SK FC Hlučín a TJ Hlučín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1700" y="590713"/>
            <a:ext cx="3106675" cy="21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1500" y="590713"/>
            <a:ext cx="3249974" cy="214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1700" y="2818200"/>
            <a:ext cx="3106676" cy="221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21500" y="2818189"/>
            <a:ext cx="3249974" cy="2213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7" name="Google Shape;20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 txBox="1"/>
          <p:nvPr/>
        </p:nvSpPr>
        <p:spPr>
          <a:xfrm>
            <a:off x="311700" y="921175"/>
            <a:ext cx="83472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METROSTAV a.s., Koželužská 2450/4, Libeň, 180 00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Praha 8 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Statutární město Opava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METROSTAV a.s., Praha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CITY WORK s.r.o., Praha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Praha-Libeň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49.9445678N, 17.9129164E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311700" y="289650"/>
            <a:ext cx="575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8"/>
          <p:cNvSpPr txBox="1"/>
          <p:nvPr/>
        </p:nvSpPr>
        <p:spPr>
          <a:xfrm>
            <a:off x="311700" y="71850"/>
            <a:ext cx="5752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Penzion IV, Opava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7" name="Google Shape;21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/>
        </p:nvSpPr>
        <p:spPr>
          <a:xfrm>
            <a:off x="0" y="-36950"/>
            <a:ext cx="5752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Penzion IV, Opava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9200" y="2780150"/>
            <a:ext cx="3154724" cy="2193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9198" y="530250"/>
            <a:ext cx="3154729" cy="21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780150"/>
            <a:ext cx="3154724" cy="21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545487"/>
            <a:ext cx="3154724" cy="2160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9" name="Google Shape;22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0"/>
          <p:cNvSpPr txBox="1"/>
          <p:nvPr/>
        </p:nvSpPr>
        <p:spPr>
          <a:xfrm>
            <a:off x="63625" y="62025"/>
            <a:ext cx="8057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Přístavba Léčebného domu Storch, Čeladná</a:t>
            </a:r>
            <a:r>
              <a:rPr lang="cs" sz="2500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0"/>
          <p:cNvSpPr txBox="1"/>
          <p:nvPr/>
        </p:nvSpPr>
        <p:spPr>
          <a:xfrm>
            <a:off x="144000" y="1075225"/>
            <a:ext cx="88560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NOSTA s.r.o., Svatopluka Čecha 2088/13, 741 01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Nový Jičín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Beskydské rehabilitační centrum, spol. s r.o., Čeladná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NOSTA, s.r.o., Nový Jičín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Petr Lichnovský architektonická kancelář s.r.o., Ostrava - Zábřeh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Čeladná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49.5404433N, 18.3067056E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8" name="Google Shape;23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/>
          <p:nvPr/>
        </p:nvSpPr>
        <p:spPr>
          <a:xfrm>
            <a:off x="311700" y="279625"/>
            <a:ext cx="575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240" name="Google Shape;240;p31"/>
          <p:cNvSpPr txBox="1"/>
          <p:nvPr/>
        </p:nvSpPr>
        <p:spPr>
          <a:xfrm>
            <a:off x="48600" y="0"/>
            <a:ext cx="783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Přístavba Léčebného domu Storch, Čeladná</a:t>
            </a:r>
            <a:r>
              <a:rPr lang="cs" sz="2500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</a:endParaRPr>
          </a:p>
        </p:txBody>
      </p:sp>
      <p:pic>
        <p:nvPicPr>
          <p:cNvPr id="241" name="Google Shape;24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7413" y="2834825"/>
            <a:ext cx="3227499" cy="209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8337" y="639150"/>
            <a:ext cx="3145674" cy="209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6025" y="659225"/>
            <a:ext cx="3086177" cy="2056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6025" y="2834825"/>
            <a:ext cx="3086175" cy="209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444600" y="467125"/>
            <a:ext cx="8584800" cy="4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CELKOVÝ POČET STAVEB: 53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I.KATEGORIE: </a:t>
            </a:r>
            <a:r>
              <a:rPr lang="cs" sz="17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NOVOSTAVBA: </a:t>
            </a: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14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I.KATEGORIE: </a:t>
            </a:r>
            <a:r>
              <a:rPr lang="cs" sz="17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REKONSTRUKCE: </a:t>
            </a: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 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I.KATEGORIE: </a:t>
            </a:r>
            <a:r>
              <a:rPr lang="cs" sz="17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VEŘEJNÁ PROSTRANSTVÍ: </a:t>
            </a: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II.KATEGORIE: </a:t>
            </a:r>
            <a:r>
              <a:rPr lang="cs" sz="17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BYTOVÉ DOMY:</a:t>
            </a: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III.KATEGORIE: </a:t>
            </a:r>
            <a:r>
              <a:rPr lang="cs" sz="1700" b="1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RODINNÉ DOMY: </a:t>
            </a: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IV.KATEGORIE:</a:t>
            </a:r>
            <a:r>
              <a:rPr lang="cs" sz="17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 PRŮMYSLOVÉ STAVBY: </a:t>
            </a: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V. KATEGORIE: </a:t>
            </a:r>
            <a:r>
              <a:rPr lang="cs" sz="17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STAVBY DOPRAVNÍ, INŽENÝRSKÉ A VODOHOSPODÁŘSKÉ: </a:t>
            </a: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VI. KATEGORIE:  </a:t>
            </a:r>
            <a:r>
              <a:rPr lang="cs" sz="17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STAVBY REALIZOVANÉ MIMO ÚZEMÍ MSK: </a:t>
            </a:r>
            <a:r>
              <a:rPr lang="cs" sz="17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7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65600" y="75150"/>
            <a:ext cx="881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CELKOVÝ POČET PŘIHLÁŠENÝCH STAVEB SOUTĚŽE STAVBA MSK 2020</a:t>
            </a:r>
            <a:endParaRPr sz="2400" b="1">
              <a:solidFill>
                <a:srgbClr val="6FA8D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1" name="Google Shape;25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2"/>
          <p:cNvSpPr txBox="1"/>
          <p:nvPr/>
        </p:nvSpPr>
        <p:spPr>
          <a:xfrm>
            <a:off x="311700" y="279625"/>
            <a:ext cx="575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253" name="Google Shape;253;p32"/>
          <p:cNvSpPr txBox="1"/>
          <p:nvPr/>
        </p:nvSpPr>
        <p:spPr>
          <a:xfrm>
            <a:off x="141925" y="11524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Obec Palkovice, Palkovice 619, 739 41 Palkovice      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Obec Palkovice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STASEKO PLUS s.r.o., Český Těšín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HUTNÍ PROJEKT Frýdek-Místek a.s.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Ing. arch. Rostislav Čajánek, Sviadnov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Palkovice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49.6362303N, 18.3152039E 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57600" y="116300"/>
            <a:ext cx="9086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Dostavba tělocvičny ve sportovním areálu v Palkovicích, Palkovice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1" name="Google Shape;26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83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3"/>
          <p:cNvSpPr txBox="1"/>
          <p:nvPr/>
        </p:nvSpPr>
        <p:spPr>
          <a:xfrm>
            <a:off x="311700" y="279625"/>
            <a:ext cx="575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263" name="Google Shape;263;p33"/>
          <p:cNvSpPr txBox="1"/>
          <p:nvPr/>
        </p:nvSpPr>
        <p:spPr>
          <a:xfrm>
            <a:off x="0" y="-58350"/>
            <a:ext cx="8769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Dostavba tělocvičny ve sportovním areálu v Palkovicích, Palkovice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250" y="520463"/>
            <a:ext cx="3172176" cy="20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5250" y="2655450"/>
            <a:ext cx="3172176" cy="20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9100" y="2673000"/>
            <a:ext cx="3250749" cy="20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9100" y="529238"/>
            <a:ext cx="3250749" cy="20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74" name="Google Shape;27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4"/>
          <p:cNvSpPr txBox="1"/>
          <p:nvPr/>
        </p:nvSpPr>
        <p:spPr>
          <a:xfrm>
            <a:off x="311700" y="279625"/>
            <a:ext cx="575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276" name="Google Shape;276;p34"/>
          <p:cNvSpPr txBox="1"/>
          <p:nvPr/>
        </p:nvSpPr>
        <p:spPr>
          <a:xfrm>
            <a:off x="189725" y="1152475"/>
            <a:ext cx="88887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petit atelier s.r.o., se sídlem č.p. 460, 739 61 Ropice       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Ráj Beskyd, s.r.o., Brno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HLAVA-STAVBY s.r.o., Bystřice pod Hostýnem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RV Styl s.r.o., Ostrava - Martinov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petit ateliér s.r.o., Ropice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Čeladná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49.5421414367, 18.3559558067 a 49.5420982709, 18.356744789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4"/>
          <p:cNvSpPr txBox="1"/>
          <p:nvPr/>
        </p:nvSpPr>
        <p:spPr>
          <a:xfrm>
            <a:off x="43875" y="48925"/>
            <a:ext cx="8725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Penziony Smrk a Skalka společnosti Ráj Beskyd v Čeladné</a:t>
            </a:r>
            <a:endParaRPr sz="25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4" name="Google Shape;28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5"/>
          <p:cNvSpPr txBox="1"/>
          <p:nvPr/>
        </p:nvSpPr>
        <p:spPr>
          <a:xfrm>
            <a:off x="48750" y="0"/>
            <a:ext cx="904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Penziony Smrk a Skalka společnosti Ráj Beskyd v Čeladné</a:t>
            </a:r>
            <a:endParaRPr sz="2100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3825" y="600700"/>
            <a:ext cx="3143762" cy="209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1775" y="600700"/>
            <a:ext cx="3143777" cy="209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1787" y="2788825"/>
            <a:ext cx="3143752" cy="209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3825" y="2788825"/>
            <a:ext cx="3143762" cy="209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6" name="Google Shape;29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6"/>
          <p:cNvSpPr txBox="1"/>
          <p:nvPr/>
        </p:nvSpPr>
        <p:spPr>
          <a:xfrm>
            <a:off x="179725" y="89850"/>
            <a:ext cx="8057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Novostavba lékárny a onkologie, Krnov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179725" y="767275"/>
            <a:ext cx="85206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Sdružené zdravotnické zařízení Krnov, příspěvková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organizace, I.P. Pavlova 552/9 Pod Bezručovým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vrchem, 794 01 Krnov   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Sdružené zdravotnické zařízení Krnov, příspěvková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organizace, Krnov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První KEY-STAV, a.s., Frýdek-Místek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CHVÁLEK ATELIER s.r.o.,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Krnov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50.0965919N, 17.6892661E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5" name="Google Shape;30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7"/>
          <p:cNvSpPr txBox="1"/>
          <p:nvPr/>
        </p:nvSpPr>
        <p:spPr>
          <a:xfrm>
            <a:off x="78625" y="0"/>
            <a:ext cx="5752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Novostavba lékárny a onkologie, Krnov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1975" y="577250"/>
            <a:ext cx="3030326" cy="213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577250"/>
            <a:ext cx="3030326" cy="213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1975" y="2783131"/>
            <a:ext cx="3030326" cy="227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1800" y="2783131"/>
            <a:ext cx="3030326" cy="2272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7" name="Google Shape;31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8"/>
          <p:cNvSpPr txBox="1"/>
          <p:nvPr/>
        </p:nvSpPr>
        <p:spPr>
          <a:xfrm>
            <a:off x="109800" y="59900"/>
            <a:ext cx="5752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Sportovní hala v Krásném Poli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8"/>
          <p:cNvSpPr txBox="1"/>
          <p:nvPr/>
        </p:nvSpPr>
        <p:spPr>
          <a:xfrm>
            <a:off x="179725" y="974875"/>
            <a:ext cx="8520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 Statutární město Ostrava, Prokešovo nám. 8, 1803/8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729 30 Ostrava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Statutární město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Bystroň Group a.s., Ostrava - Moravská Ostrava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Atris, s.r.o., Slezská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Krásné Pole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49.8406406N, 18.1190481E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6" name="Google Shape;32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9"/>
          <p:cNvSpPr txBox="1"/>
          <p:nvPr/>
        </p:nvSpPr>
        <p:spPr>
          <a:xfrm>
            <a:off x="74375" y="57725"/>
            <a:ext cx="5752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Sportovní hala v Krásném Poli</a:t>
            </a:r>
            <a:endParaRPr sz="22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1300" y="622300"/>
            <a:ext cx="3145549" cy="202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622300"/>
            <a:ext cx="3247526" cy="202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300" y="2747076"/>
            <a:ext cx="3145549" cy="209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2747075"/>
            <a:ext cx="3247526" cy="209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38" name="Google Shape;33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0"/>
          <p:cNvSpPr txBox="1"/>
          <p:nvPr/>
        </p:nvSpPr>
        <p:spPr>
          <a:xfrm>
            <a:off x="73775" y="63425"/>
            <a:ext cx="8652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Požární zbrojnice a centrum krizového řízení obce Litultovice, k.ú. Litultovice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0"/>
          <p:cNvSpPr txBox="1"/>
          <p:nvPr/>
        </p:nvSpPr>
        <p:spPr>
          <a:xfrm>
            <a:off x="139775" y="11524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Unicont Opava s.r.o., Hradecká 646/4, 746 01 Opava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Městys Litultovice, Litultovice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Unicont Opava s.r.o.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Ing. Jana Kristová, Mokré Lazce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Litultovice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49.9038431N, 17.7477628E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47" name="Google Shape;34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1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349" name="Google Shape;349;p41"/>
          <p:cNvSpPr txBox="1"/>
          <p:nvPr/>
        </p:nvSpPr>
        <p:spPr>
          <a:xfrm>
            <a:off x="73850" y="60200"/>
            <a:ext cx="8688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Požární zbrojnice a centrum krizového řízení obce Litultovice, k.ú. Litultovice</a:t>
            </a:r>
            <a:endParaRPr sz="17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025" y="632913"/>
            <a:ext cx="3491776" cy="205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025" y="2751125"/>
            <a:ext cx="3491776" cy="19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632900"/>
            <a:ext cx="3491776" cy="20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2751075"/>
            <a:ext cx="3491776" cy="193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0" name="Google Shape;36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2"/>
          <p:cNvSpPr txBox="1"/>
          <p:nvPr/>
        </p:nvSpPr>
        <p:spPr>
          <a:xfrm>
            <a:off x="91175" y="90400"/>
            <a:ext cx="8277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VŠB - TUO, Platforma nových technologií CPIT - TL3 Ostrava-Poruba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sp>
        <p:nvSpPr>
          <p:cNvPr id="362" name="Google Shape;362;p42"/>
          <p:cNvSpPr txBox="1"/>
          <p:nvPr/>
        </p:nvSpPr>
        <p:spPr>
          <a:xfrm>
            <a:off x="159225" y="1064950"/>
            <a:ext cx="8520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Vysoká škola báňská - Technická univerzita Ostrava,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17. listopadu 2172/15, 708 00 Ostrava-Poruba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Vysoká škola báňská - Technická univerzita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Ridera Stavební a.s.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PROJEKTSTUDIO EUCZ, s.r.o.,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49.8360306N, 18.1620011E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9" name="Google Shape;36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3"/>
          <p:cNvSpPr txBox="1"/>
          <p:nvPr/>
        </p:nvSpPr>
        <p:spPr>
          <a:xfrm>
            <a:off x="67650" y="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VŠB - TUO, Platforma nových technologií CPIT - TL3 Ostrava-Poruba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326" y="598888"/>
            <a:ext cx="3005398" cy="212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3450" y="598888"/>
            <a:ext cx="3238749" cy="212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2325" y="2814775"/>
            <a:ext cx="3005398" cy="203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3450" y="2814775"/>
            <a:ext cx="3238749" cy="203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81" name="Google Shape;38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88" name="Google Shape;38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5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390" name="Google Shape;390;p45"/>
          <p:cNvSpPr txBox="1"/>
          <p:nvPr/>
        </p:nvSpPr>
        <p:spPr>
          <a:xfrm>
            <a:off x="141925" y="125000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Zimní stadion v Krnově - severní Tribuna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45"/>
          <p:cNvSpPr txBox="1"/>
          <p:nvPr/>
        </p:nvSpPr>
        <p:spPr>
          <a:xfrm>
            <a:off x="219675" y="11524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Agist s.r.o., Vrchlického 1194/20, 794 01 Krnov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Město Krnov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Agist s.r.o., Krnov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ADEA projekt s.r.o.,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Krnov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49.8462153N, 18.1599364E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98" name="Google Shape;39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00" name="Google Shape;400;p46"/>
          <p:cNvSpPr txBox="1"/>
          <p:nvPr/>
        </p:nvSpPr>
        <p:spPr>
          <a:xfrm>
            <a:off x="0" y="0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Zimní stadion v Krnově - severní Tribuna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47125"/>
            <a:ext cx="3534157" cy="199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719675"/>
            <a:ext cx="3534150" cy="199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925" y="2719700"/>
            <a:ext cx="3534150" cy="199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5925" y="647138"/>
            <a:ext cx="3534150" cy="1994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11" name="Google Shape;41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13" name="Google Shape;413;p47"/>
          <p:cNvSpPr txBox="1"/>
          <p:nvPr/>
        </p:nvSpPr>
        <p:spPr>
          <a:xfrm>
            <a:off x="70950" y="33525"/>
            <a:ext cx="900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Přestavba bývalých jeslí na jazykovou školu a nakladatelství, Opava Kateřinky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47"/>
          <p:cNvSpPr txBox="1"/>
          <p:nvPr/>
        </p:nvSpPr>
        <p:spPr>
          <a:xfrm>
            <a:off x="177450" y="1017725"/>
            <a:ext cx="87891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Atelier38 s.r.o., Porážková 1424/20, 702 00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Ostrava-Moravská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Helen Doron English  / Angličtina pro děti s.r.o.,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Opava Kateřinky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Slezské stavby Opava s.r.o., Opava Kateřinky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Atelier38 s.r.o., Ostrava-Moravská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Opava - Kateřinky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49.9401758N, 17.9183153E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21" name="Google Shape;42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23" name="Google Shape;423;p48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24" name="Google Shape;424;p48"/>
          <p:cNvSpPr txBox="1"/>
          <p:nvPr/>
        </p:nvSpPr>
        <p:spPr>
          <a:xfrm>
            <a:off x="0" y="39950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Přestavba bývalých jeslí na jazykovou školu a nakladatelství, Opava - Kateřinky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9500" y="2651650"/>
            <a:ext cx="3626726" cy="185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175" y="2651650"/>
            <a:ext cx="3626726" cy="185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9501" y="669764"/>
            <a:ext cx="3626726" cy="185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176" y="669763"/>
            <a:ext cx="3626726" cy="185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35" name="Google Shape;43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9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37" name="Google Shape;437;p49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38" name="Google Shape;438;p49"/>
          <p:cNvSpPr txBox="1"/>
          <p:nvPr/>
        </p:nvSpPr>
        <p:spPr>
          <a:xfrm>
            <a:off x="141925" y="69125"/>
            <a:ext cx="874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49"/>
          <p:cNvSpPr txBox="1"/>
          <p:nvPr/>
        </p:nvSpPr>
        <p:spPr>
          <a:xfrm>
            <a:off x="177450" y="1229125"/>
            <a:ext cx="87891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 ATRIS s.r.o., Občanská 1116/18, Slezská Ostrava, 710 00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BYSTROŇ Group a.s.,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ATRIS s.r.o., Slezská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Příbor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49.6453231N, 18.1403375E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49"/>
          <p:cNvSpPr txBox="1"/>
          <p:nvPr/>
        </p:nvSpPr>
        <p:spPr>
          <a:xfrm>
            <a:off x="70950" y="125000"/>
            <a:ext cx="9002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Revitalizace budovy Domova Příbor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47" name="Google Shape;44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0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49" name="Google Shape;449;p50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50" name="Google Shape;450;p50"/>
          <p:cNvSpPr txBox="1"/>
          <p:nvPr/>
        </p:nvSpPr>
        <p:spPr>
          <a:xfrm>
            <a:off x="141925" y="69125"/>
            <a:ext cx="8748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Revitalizace budovy Domova Příbor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4550" y="2073700"/>
            <a:ext cx="1873375" cy="266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7350" y="2047325"/>
            <a:ext cx="2006150" cy="272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075" y="722199"/>
            <a:ext cx="1873386" cy="26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5950" y="654150"/>
            <a:ext cx="1873375" cy="2667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61" name="Google Shape;46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1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63" name="Google Shape;463;p51"/>
          <p:cNvSpPr txBox="1"/>
          <p:nvPr/>
        </p:nvSpPr>
        <p:spPr>
          <a:xfrm>
            <a:off x="139775" y="63425"/>
            <a:ext cx="9144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Oprava fasády budovy školy Gymnázium Mikuláše Koperníka, Bílovec</a:t>
            </a:r>
            <a:endParaRPr sz="1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51"/>
          <p:cNvSpPr txBox="1"/>
          <p:nvPr/>
        </p:nvSpPr>
        <p:spPr>
          <a:xfrm>
            <a:off x="139775" y="11524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Bystroň Group a.s., Bieblova 406/6, 702 00 Moravská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Bystroň Group a.s.,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Ing. Radek Pavlík, Bílovec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Bílovec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49.7593094N, 18.0189497E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311700" y="1017725"/>
            <a:ext cx="7910100" cy="3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Beskydská stavební, a.s., Frýdecká 225, 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739 61 Třinec 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Moravskoslezský kraj, Ostrava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Beskydská stavební, a.s., Třinec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BMCH s.r.o., Ostrava - Marianské hory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Vedoucí projektu: Ing. Arch. Czeslaw Mendrek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Český Těšín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49.7420511N, 18.6155142E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263100" y="94325"/>
            <a:ext cx="8617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Tělocvična pro Gymnázium Josefa Božka, Český Těšín, příspěvková organizac</a:t>
            </a:r>
            <a:r>
              <a:rPr lang="cs" sz="2400" b="1">
                <a:solidFill>
                  <a:srgbClr val="6FA8DC"/>
                </a:solidFill>
              </a:rPr>
              <a:t>e</a:t>
            </a:r>
            <a:endParaRPr sz="2400" b="1">
              <a:solidFill>
                <a:srgbClr val="6FA8DC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71" name="Google Shape;47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2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73" name="Google Shape;473;p52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74" name="Google Shape;474;p52"/>
          <p:cNvSpPr txBox="1"/>
          <p:nvPr/>
        </p:nvSpPr>
        <p:spPr>
          <a:xfrm>
            <a:off x="141925" y="105775"/>
            <a:ext cx="8419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</a:rPr>
              <a:t>Oprava fasády budovy školy Gymnázium Mikuláše Koperníka, Bílovec</a:t>
            </a:r>
            <a:endParaRPr sz="1100" b="1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</a:endParaRPr>
          </a:p>
        </p:txBody>
      </p:sp>
      <p:pic>
        <p:nvPicPr>
          <p:cNvPr id="475" name="Google Shape;47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400" y="1017150"/>
            <a:ext cx="2938400" cy="181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4200" y="2957300"/>
            <a:ext cx="2978800" cy="19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45425" y="2957300"/>
            <a:ext cx="2938400" cy="19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5425" y="1017150"/>
            <a:ext cx="2938400" cy="1813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85" name="Google Shape;485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3"/>
          <p:cNvSpPr txBox="1"/>
          <p:nvPr/>
        </p:nvSpPr>
        <p:spPr>
          <a:xfrm>
            <a:off x="133200" y="63425"/>
            <a:ext cx="8699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Oprava fasády a oprava střech - Všeobecné a sportovní   gymnázium Bruntál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53"/>
          <p:cNvSpPr txBox="1"/>
          <p:nvPr/>
        </p:nvSpPr>
        <p:spPr>
          <a:xfrm>
            <a:off x="180000" y="1120500"/>
            <a:ext cx="86991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Fichna - Hudeczek a.s., Opavská 535/17, 747 18 Píšť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Fichna - Hudeczek a.s., Píšť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FAKO spol s.r.o., Kroměříž (část střechy a podstřeší),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Ing.Miroslav Geryk, Krnov - Pod Bezručovým vrchem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(část fasády)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Bruntál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49.9898669N, 17.4625589E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94" name="Google Shape;49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496" name="Google Shape;496;p54"/>
          <p:cNvSpPr txBox="1"/>
          <p:nvPr/>
        </p:nvSpPr>
        <p:spPr>
          <a:xfrm>
            <a:off x="67650" y="95025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Oprava fasády a oprava střech - Všeobecné a sportovní gymnázium Bruntál</a:t>
            </a:r>
            <a:endParaRPr sz="6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9950" y="721175"/>
            <a:ext cx="2930125" cy="19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0275" y="721175"/>
            <a:ext cx="2930125" cy="195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9950" y="2792100"/>
            <a:ext cx="2930125" cy="195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0275" y="2792100"/>
            <a:ext cx="2930134" cy="195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07" name="Google Shape;50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5"/>
          <p:cNvSpPr txBox="1"/>
          <p:nvPr/>
        </p:nvSpPr>
        <p:spPr>
          <a:xfrm>
            <a:off x="62025" y="123350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NKP - zámek Bruntál - revitalizace objektu ,,saly terreny”, Bruntál</a:t>
            </a:r>
            <a:r>
              <a:rPr lang="cs" sz="2600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55"/>
          <p:cNvSpPr txBox="1"/>
          <p:nvPr/>
        </p:nvSpPr>
        <p:spPr>
          <a:xfrm>
            <a:off x="161900" y="119772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Fichna - Hudeczek a.s., Opavská 535/17, 747 18 Píšť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Moravskoslezský kraj,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Fichna - Hudeczek a.s., Píšť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Ing. Karel Siuda, ČKAIT - 110259 IPOO, Krnov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Bruntál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49.9903789N, 17.4647339E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16" name="Google Shape;516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18" name="Google Shape;518;p56"/>
          <p:cNvSpPr txBox="1"/>
          <p:nvPr/>
        </p:nvSpPr>
        <p:spPr>
          <a:xfrm>
            <a:off x="0" y="0"/>
            <a:ext cx="9008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NKP - zámek Bruntál - revitalizace objektu ,,saly terreny”, Bruntál</a:t>
            </a:r>
            <a:endParaRPr sz="7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050" y="622888"/>
            <a:ext cx="2960576" cy="205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1050" y="2780750"/>
            <a:ext cx="2960576" cy="201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2750" y="611600"/>
            <a:ext cx="2989549" cy="20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7225" y="2780750"/>
            <a:ext cx="2960576" cy="201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29" name="Google Shape;52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7"/>
          <p:cNvSpPr txBox="1"/>
          <p:nvPr/>
        </p:nvSpPr>
        <p:spPr>
          <a:xfrm>
            <a:off x="104825" y="63425"/>
            <a:ext cx="8690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oblasti Ostrava - Kunčičky, Ostrava - Kunčičky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57"/>
          <p:cNvSpPr txBox="1"/>
          <p:nvPr/>
        </p:nvSpPr>
        <p:spPr>
          <a:xfrm>
            <a:off x="189600" y="708925"/>
            <a:ext cx="89544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Heimstaden Czech s.r.o., Gregorova 2582, 702 00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Moravská Ostrava a Přívoz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</a:t>
            </a: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Heimstaden Czech s.r.o.,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RADOST-STAVBY s.r.o., Ostrava - Vítkovice,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Ristrorispetto s.r.o., Dolní Lutyně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OWLET STAV s.r.o.,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Údržba pozemků a.s.,Horní Suchá,  Jan Kovář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Ing. Christos Kirkopulos, Vratimov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Ostrava - Kunčičky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49.8115233N, 18.3054561E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38" name="Google Shape;538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40" name="Google Shape;540;p58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41" name="Google Shape;541;p58"/>
          <p:cNvSpPr txBox="1"/>
          <p:nvPr/>
        </p:nvSpPr>
        <p:spPr>
          <a:xfrm>
            <a:off x="0" y="0"/>
            <a:ext cx="865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oblasti Ostrava - Kunčičky, Ostrava - Kunčičky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" name="Google Shape;54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784100"/>
            <a:ext cx="3555149" cy="216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3600" y="546513"/>
            <a:ext cx="3445501" cy="216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4975" y="2795850"/>
            <a:ext cx="3445501" cy="216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540650"/>
            <a:ext cx="3555149" cy="216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52" name="Google Shape;552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9"/>
          <p:cNvSpPr txBox="1"/>
          <p:nvPr/>
        </p:nvSpPr>
        <p:spPr>
          <a:xfrm>
            <a:off x="0" y="0"/>
            <a:ext cx="7488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autosalonu Ford F.67, Nový Jičín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sp>
        <p:nvSpPr>
          <p:cNvPr id="554" name="Google Shape;554;p59"/>
          <p:cNvSpPr txBox="1"/>
          <p:nvPr/>
        </p:nvSpPr>
        <p:spPr>
          <a:xfrm>
            <a:off x="133500" y="591300"/>
            <a:ext cx="9010500" cy="4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Kamil Mrva architects, s.r.o., Záhumenní 1358</a:t>
            </a:r>
            <a:endParaRPr sz="21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742 21 Kopřivnice    </a:t>
            </a:r>
            <a:endParaRPr sz="21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F.67 s.r.o., Nový Jičín 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EB - stavební společnost, s. r. o. , Frenštát pod Radhoštěm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MIRAMO spol s.r.o., Albrechtičky 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AL CONSTRUCT, Zlín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Kamil Mrva Architects, s.r.o., Kopřivnice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Nový Jičín  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49.6001267N, 18.0154036E</a:t>
            </a:r>
            <a:r>
              <a:rPr lang="c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61" name="Google Shape;561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60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63" name="Google Shape;563;p60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64" name="Google Shape;564;p60"/>
          <p:cNvSpPr txBox="1"/>
          <p:nvPr/>
        </p:nvSpPr>
        <p:spPr>
          <a:xfrm>
            <a:off x="0" y="0"/>
            <a:ext cx="85206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autosalonu Ford F.67, Nový Jičín</a:t>
            </a:r>
            <a:endParaRPr sz="18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</a:endParaRPr>
          </a:p>
        </p:txBody>
      </p:sp>
      <p:pic>
        <p:nvPicPr>
          <p:cNvPr id="565" name="Google Shape;56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9250" y="576725"/>
            <a:ext cx="3126000" cy="212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9249" y="2816450"/>
            <a:ext cx="3126000" cy="208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5100" y="576700"/>
            <a:ext cx="3700899" cy="212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49150" y="2816450"/>
            <a:ext cx="3632800" cy="212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75" name="Google Shape;575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61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77" name="Google Shape;577;p61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78" name="Google Shape;578;p61"/>
          <p:cNvSpPr txBox="1"/>
          <p:nvPr/>
        </p:nvSpPr>
        <p:spPr>
          <a:xfrm>
            <a:off x="74275" y="0"/>
            <a:ext cx="91440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Nový domov p.o., rekonstrukce ubytovací části a přístavba budovy D, Karviná</a:t>
            </a:r>
            <a:endParaRPr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</a:endParaRPr>
          </a:p>
        </p:txBody>
      </p:sp>
      <p:sp>
        <p:nvSpPr>
          <p:cNvPr id="579" name="Google Shape;579;p61"/>
          <p:cNvSpPr txBox="1"/>
          <p:nvPr/>
        </p:nvSpPr>
        <p:spPr>
          <a:xfrm>
            <a:off x="133650" y="1194825"/>
            <a:ext cx="8876700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Moravskoslezský kraj, 28. října 117, 702 18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Ostrava - Moravská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Beskydská stavební a.s., Třinec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PPS Kania s.r.o., Ostrava - Mariánské hory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</a:t>
            </a:r>
            <a:r>
              <a:rPr lang="cs" sz="2000">
                <a:solidFill>
                  <a:schemeClr val="lt1"/>
                </a:solidFill>
              </a:rPr>
              <a:t>         Karviná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49.8689000N, 18.5300672E</a:t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95675" y="49650"/>
            <a:ext cx="7690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Tělocvična pro Gymnázium Josefa Božka, Český Těšín, příspěvková organizace</a:t>
            </a:r>
            <a:endParaRPr sz="11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4475" y="1096688"/>
            <a:ext cx="3682326" cy="18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4475" y="3121125"/>
            <a:ext cx="3682326" cy="186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8775" y="3121125"/>
            <a:ext cx="2026224" cy="186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8775" y="1137950"/>
            <a:ext cx="2026224" cy="18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86" name="Google Shape;58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62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88" name="Google Shape;588;p62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89" name="Google Shape;589;p62"/>
          <p:cNvSpPr txBox="1"/>
          <p:nvPr/>
        </p:nvSpPr>
        <p:spPr>
          <a:xfrm>
            <a:off x="67650" y="0"/>
            <a:ext cx="9008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Nový domov p.o., rekonstrukce ubytovací části a přístavba budovy D, Karviná</a:t>
            </a:r>
            <a:endParaRPr sz="1700" b="1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A8DC"/>
              </a:solidFill>
            </a:endParaRPr>
          </a:p>
        </p:txBody>
      </p:sp>
      <p:pic>
        <p:nvPicPr>
          <p:cNvPr id="590" name="Google Shape;59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05525"/>
            <a:ext cx="3381688" cy="19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9350" y="2571750"/>
            <a:ext cx="3225999" cy="204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5425" y="605525"/>
            <a:ext cx="3273851" cy="1902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1575" y="2571750"/>
            <a:ext cx="3381699" cy="20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00" name="Google Shape;60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63"/>
          <p:cNvSpPr txBox="1"/>
          <p:nvPr/>
        </p:nvSpPr>
        <p:spPr>
          <a:xfrm>
            <a:off x="133650" y="1067425"/>
            <a:ext cx="8876700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Moravskoslezský kraj, 28. října 117, 702 18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Ostrava - Moravská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TVARSTAV - REAL, s.r.o., Nový Jičín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Oldřich Němec, Nový Jičín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</a:t>
            </a:r>
            <a:r>
              <a:rPr lang="cs" sz="2000">
                <a:solidFill>
                  <a:schemeClr val="lt1"/>
                </a:solidFill>
              </a:rPr>
              <a:t>         Studénka</a:t>
            </a:r>
            <a:endParaRPr sz="2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49.6930728N, 18.0697367E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602" name="Google Shape;602;p63"/>
          <p:cNvSpPr txBox="1"/>
          <p:nvPr/>
        </p:nvSpPr>
        <p:spPr>
          <a:xfrm>
            <a:off x="67650" y="63425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Zámek Nová Horka - muzeum pro veřejnost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09" name="Google Shape;60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64"/>
          <p:cNvSpPr txBox="1"/>
          <p:nvPr/>
        </p:nvSpPr>
        <p:spPr>
          <a:xfrm>
            <a:off x="0" y="0"/>
            <a:ext cx="8945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Zámek Nová Horka - muzeum pro veřejnost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1" name="Google Shape;61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0625" y="1017725"/>
            <a:ext cx="4089626" cy="167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075" y="680625"/>
            <a:ext cx="3955501" cy="163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075" y="2426025"/>
            <a:ext cx="3955501" cy="1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20625" y="2804550"/>
            <a:ext cx="4089626" cy="17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1" name="Google Shape;62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5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23" name="Google Shape;623;p65"/>
          <p:cNvSpPr txBox="1"/>
          <p:nvPr/>
        </p:nvSpPr>
        <p:spPr>
          <a:xfrm>
            <a:off x="67650" y="18075"/>
            <a:ext cx="9008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výstavní budovy a nová expozice Muzea Těšínska na Hlavní třídě, Český Těšín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65"/>
          <p:cNvSpPr txBox="1"/>
          <p:nvPr/>
        </p:nvSpPr>
        <p:spPr>
          <a:xfrm>
            <a:off x="189725" y="1313850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MORYS s.r.o., Korejská 894/9, Přívoz, 702 00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MORYS s.r.o., Přívoz,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BMCH s.r.o., Mariánské hory,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Český Těšín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49.7472294N, 18.6240867E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1" name="Google Shape;631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33" name="Google Shape;633;p66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34" name="Google Shape;634;p66"/>
          <p:cNvSpPr txBox="1"/>
          <p:nvPr/>
        </p:nvSpPr>
        <p:spPr>
          <a:xfrm>
            <a:off x="0" y="0"/>
            <a:ext cx="900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výstavní budovy a nová expozice Muzea Těšínska na Hlavní třídě, Český Těšín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5" name="Google Shape;63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5838" y="2926650"/>
            <a:ext cx="2904975" cy="199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5838" y="870487"/>
            <a:ext cx="2904980" cy="195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6600" y="2926650"/>
            <a:ext cx="2986634" cy="1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6600" y="881725"/>
            <a:ext cx="2986624" cy="193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45" name="Google Shape;645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6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47" name="Google Shape;647;p67"/>
          <p:cNvSpPr txBox="1"/>
          <p:nvPr/>
        </p:nvSpPr>
        <p:spPr>
          <a:xfrm>
            <a:off x="141925" y="12500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Radegastův Šenk, Nošovice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67"/>
          <p:cNvSpPr txBox="1"/>
          <p:nvPr/>
        </p:nvSpPr>
        <p:spPr>
          <a:xfrm>
            <a:off x="189725" y="1212400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Obec Nošovice, Nošovice 58, 739 51, Nošovice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Obec Nošovice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BD STAV MORAVA s.r.o., Bruzovice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VYSLOUŽIL ARCHITEKTI,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Nošovice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49.6565094N, 18.4291364E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55" name="Google Shape;655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6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57" name="Google Shape;657;p68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58" name="Google Shape;658;p68"/>
          <p:cNvSpPr txBox="1"/>
          <p:nvPr/>
        </p:nvSpPr>
        <p:spPr>
          <a:xfrm>
            <a:off x="64150" y="87375"/>
            <a:ext cx="57528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Radegastův Šenk, Nošovice</a:t>
            </a:r>
            <a:endParaRPr sz="22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pic>
        <p:nvPicPr>
          <p:cNvPr id="659" name="Google Shape;65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5450" y="719800"/>
            <a:ext cx="3196749" cy="18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5450" y="2706613"/>
            <a:ext cx="3196749" cy="18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5300" y="2696312"/>
            <a:ext cx="3196749" cy="187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46663" y="719800"/>
            <a:ext cx="3196762" cy="185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69" name="Google Shape;66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69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71" name="Google Shape;671;p69"/>
          <p:cNvSpPr txBox="1"/>
          <p:nvPr/>
        </p:nvSpPr>
        <p:spPr>
          <a:xfrm>
            <a:off x="141925" y="125000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Zateplení budovy menzy, VŠB-TUO, Ostrava-Poruba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69"/>
          <p:cNvSpPr txBox="1"/>
          <p:nvPr/>
        </p:nvSpPr>
        <p:spPr>
          <a:xfrm>
            <a:off x="189725" y="11524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PS BRNO, s.r.o., Vídeňská 153/119b, 619 00 Brno  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Vysoká škola báňská - Technická univerzita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 PS BRNO, s.r.o., Brno - jih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Ateliér IDEA, spol. s.r.o., Ostrava, Mariánské hory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49.8335000N, 18.1599000E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79" name="Google Shape;679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70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81" name="Google Shape;681;p70"/>
          <p:cNvSpPr txBox="1"/>
          <p:nvPr/>
        </p:nvSpPr>
        <p:spPr>
          <a:xfrm>
            <a:off x="0" y="0"/>
            <a:ext cx="900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Zateplení budovy menzy, VŠB-TUO, Ostrava-Poruba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2" name="Google Shape;682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1400" y="568800"/>
            <a:ext cx="3123676" cy="20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89" y="2761350"/>
            <a:ext cx="3123686" cy="20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568800"/>
            <a:ext cx="3123676" cy="208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61400" y="2761353"/>
            <a:ext cx="3123676" cy="2084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92" name="Google Shape;692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71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694" name="Google Shape;694;p71"/>
          <p:cNvSpPr txBox="1"/>
          <p:nvPr/>
        </p:nvSpPr>
        <p:spPr>
          <a:xfrm>
            <a:off x="67650" y="95025"/>
            <a:ext cx="90087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Památník Josefa Kaluse, Čeladná</a:t>
            </a: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71"/>
          <p:cNvSpPr txBox="1"/>
          <p:nvPr/>
        </p:nvSpPr>
        <p:spPr>
          <a:xfrm>
            <a:off x="189725" y="11524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 R.E.V.I.S s.r.o., 28 října 1639, 738 01 Frýdek - Místek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Obec Čeladná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 R.E.V.I.S s.r.o., Frýdek - Místek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R.E.V.I.S s.r.o., Frýdek - Místek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Čeladná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</a:t>
            </a: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49.5280662788, 18.3295123494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311700" y="1797900"/>
            <a:ext cx="72009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Statutární město Ostrava, Ostrava          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Bystroň Group, a.s., Moravská Ostrava  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Chválek Ateliér s.r.o., Ostrava 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Moravská Ostrava 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49.7714267N, 18.2545619E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145575" y="81625"/>
            <a:ext cx="5752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Sportovní hala, Nová Bělá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311700" y="919125"/>
            <a:ext cx="7140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</a:t>
            </a:r>
            <a:r>
              <a:rPr lang="c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Bystroň Group, a.s., Bieblova 406/6, 702 00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Moravská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2" name="Google Shape;70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72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04" name="Google Shape;704;p72"/>
          <p:cNvSpPr txBox="1"/>
          <p:nvPr/>
        </p:nvSpPr>
        <p:spPr>
          <a:xfrm>
            <a:off x="67650" y="10275"/>
            <a:ext cx="900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Památník Josefa Kaluse, Čeladná</a:t>
            </a:r>
            <a:endParaRPr sz="16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5" name="Google Shape;705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0700" y="537537"/>
            <a:ext cx="3179626" cy="2118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2375" y="537512"/>
            <a:ext cx="3179626" cy="211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0688" y="2765075"/>
            <a:ext cx="3179638" cy="20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2375" y="2765075"/>
            <a:ext cx="3179626" cy="2052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15" name="Google Shape;715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73"/>
          <p:cNvSpPr txBox="1"/>
          <p:nvPr/>
        </p:nvSpPr>
        <p:spPr>
          <a:xfrm>
            <a:off x="95400" y="116450"/>
            <a:ext cx="8736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Seniorské bydlení - Zámek Paskov, budova ,,C”, Paskov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73"/>
          <p:cNvSpPr txBox="1"/>
          <p:nvPr/>
        </p:nvSpPr>
        <p:spPr>
          <a:xfrm>
            <a:off x="159600" y="839750"/>
            <a:ext cx="88248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Ridera Stavební a.s., Dělnická 382/32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708 00 Ostrava-Poruba   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Město Paskov, zastoupen Petrem Baďurou, storstou města a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Ing. Milanem Klimundou, místostarostou města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Ridera Stavební a.s., Ostrava-Poruba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ATELIER SIMONA - projekce a inženýrska činnost, s.r.o.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Ostrava - Mariánské hory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Paskov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49.7317206N, 18.2932344E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24" name="Google Shape;724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7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26" name="Google Shape;726;p74"/>
          <p:cNvSpPr txBox="1"/>
          <p:nvPr/>
        </p:nvSpPr>
        <p:spPr>
          <a:xfrm>
            <a:off x="67650" y="-62875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Seniorské bydlení - Zámek Paskov, budova ,,C”, Paskov</a:t>
            </a:r>
            <a:endParaRPr sz="6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" name="Google Shape;72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9700" y="582363"/>
            <a:ext cx="2974125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9700" y="2772175"/>
            <a:ext cx="2974125" cy="205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74"/>
          <p:cNvPicPr preferRelativeResize="0"/>
          <p:nvPr/>
        </p:nvPicPr>
        <p:blipFill rotWithShape="1">
          <a:blip r:embed="rId6">
            <a:alphaModFix/>
          </a:blip>
          <a:srcRect r="-2396"/>
          <a:stretch/>
        </p:blipFill>
        <p:spPr>
          <a:xfrm>
            <a:off x="1354525" y="2769475"/>
            <a:ext cx="3020851" cy="20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51475" y="575325"/>
            <a:ext cx="2980234" cy="206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37" name="Google Shape;737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75"/>
          <p:cNvSpPr txBox="1"/>
          <p:nvPr/>
        </p:nvSpPr>
        <p:spPr>
          <a:xfrm>
            <a:off x="99900" y="56775"/>
            <a:ext cx="8732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Voliéra kondora královského, Zoologická zahrada Ostrava, k.ú. Slezská Ostrava, obec Ostrava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75"/>
          <p:cNvSpPr txBox="1"/>
          <p:nvPr/>
        </p:nvSpPr>
        <p:spPr>
          <a:xfrm>
            <a:off x="141925" y="11649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Statutární město Ostrava, Prokešovo náměstí 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1803/8, 729 30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Statutární město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GEOSAN GROUP a.s., Kolín III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AU Plan s.r.o., Praha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Slezská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49.8436111N, 18.3192231E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46" name="Google Shape;746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7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48" name="Google Shape;748;p76"/>
          <p:cNvSpPr txBox="1"/>
          <p:nvPr/>
        </p:nvSpPr>
        <p:spPr>
          <a:xfrm>
            <a:off x="67650" y="0"/>
            <a:ext cx="900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Voliéra kondora královského, Zoologická zahrada Ostrava, k.ú. Slezská Ostrava, obec Ostrava</a:t>
            </a:r>
            <a:endParaRPr sz="6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9" name="Google Shape;749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6175" y="2935925"/>
            <a:ext cx="3303674" cy="18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6175" y="905888"/>
            <a:ext cx="3303674" cy="196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6600" y="2946175"/>
            <a:ext cx="3167549" cy="18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6600" y="911025"/>
            <a:ext cx="3167549" cy="19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59" name="Google Shape;759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7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61" name="Google Shape;761;p77"/>
          <p:cNvSpPr txBox="1"/>
          <p:nvPr/>
        </p:nvSpPr>
        <p:spPr>
          <a:xfrm>
            <a:off x="67650" y="65075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objektu Husova 7, Ostrava - centrum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77"/>
          <p:cNvSpPr txBox="1"/>
          <p:nvPr/>
        </p:nvSpPr>
        <p:spPr>
          <a:xfrm>
            <a:off x="141925" y="99797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Statutární město Ostrava, Prokešovo náměstí 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1803/8, 729 30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Statutární město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MORYS s.r.o.,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atelier38 s.r.o,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Ostrava - centrum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49.8399719N, 18.2865978E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69" name="Google Shape;769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7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71" name="Google Shape;771;p78"/>
          <p:cNvSpPr txBox="1"/>
          <p:nvPr/>
        </p:nvSpPr>
        <p:spPr>
          <a:xfrm>
            <a:off x="67650" y="8505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objektu Husova 7, Ostrava - centrum</a:t>
            </a:r>
            <a:endParaRPr sz="6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2" name="Google Shape;772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4300" y="676638"/>
            <a:ext cx="3223603" cy="202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4300" y="2790050"/>
            <a:ext cx="3223600" cy="19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2775" y="676650"/>
            <a:ext cx="3223626" cy="202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2773" y="2790038"/>
            <a:ext cx="3223626" cy="203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82" name="Google Shape;782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79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84" name="Google Shape;784;p79"/>
          <p:cNvSpPr txBox="1"/>
          <p:nvPr/>
        </p:nvSpPr>
        <p:spPr>
          <a:xfrm>
            <a:off x="52050" y="139825"/>
            <a:ext cx="9375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objektu na ul. Velfíkova 385/14, Ostrava - Hrabůvka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79"/>
          <p:cNvSpPr txBox="1"/>
          <p:nvPr/>
        </p:nvSpPr>
        <p:spPr>
          <a:xfrm>
            <a:off x="141925" y="896775"/>
            <a:ext cx="85206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  Statutární město Ostrava, městský obvod Ostrava - Jih,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Horní 791/3, 700 30, Ostrava - Hrabůvka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 Statutární město Ostrava, městský obvod Ostrava - Jih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Ostrava - Hrabůvka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  S-O-D Holding s.r.o., Petřvald u Ostravy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 BYVAST pro s.r.o., Ostrava-Svinov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 Ostrava - Hrabůvka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 49.7938508N, 18.2618017E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92" name="Google Shape;792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80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94" name="Google Shape;794;p80"/>
          <p:cNvSpPr txBox="1"/>
          <p:nvPr/>
        </p:nvSpPr>
        <p:spPr>
          <a:xfrm>
            <a:off x="0" y="0"/>
            <a:ext cx="9008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Rekonstrukce objektu na ul. Velfíkova 385/14, Ostrava - Hrabůvka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pic>
        <p:nvPicPr>
          <p:cNvPr id="795" name="Google Shape;795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7225" y="750638"/>
            <a:ext cx="2973225" cy="192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2850" y="2765900"/>
            <a:ext cx="3021174" cy="19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7225" y="2765925"/>
            <a:ext cx="2973215" cy="195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2850" y="737250"/>
            <a:ext cx="3021174" cy="19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05" name="Google Shape;805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81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807" name="Google Shape;807;p81"/>
          <p:cNvSpPr txBox="1"/>
          <p:nvPr/>
        </p:nvSpPr>
        <p:spPr>
          <a:xfrm>
            <a:off x="141925" y="125000"/>
            <a:ext cx="9008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Slovenská strela Kopřivnice, Kopřivnice</a:t>
            </a:r>
            <a:endParaRPr sz="26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81"/>
          <p:cNvSpPr txBox="1"/>
          <p:nvPr/>
        </p:nvSpPr>
        <p:spPr>
          <a:xfrm>
            <a:off x="141925" y="119242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TATRA TRUCKS a.s., Areál Tatry 1450/1, 742 21, Kopřivnice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TATRA TRUCKS a.s., Kopřivnice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PS BRNO s.r.o., Brno - jih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ATRIS s.r.o., Ostrava - Slezská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Ing. arch. Jiří Liškutín, Ing. Ladislav Zahradníček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Kopřivnice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49°35'58.158"N, 18°8'37.606"E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2" name="Google Shape;11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111950" y="0"/>
            <a:ext cx="5752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Sportovní hala, Nová Bělá</a:t>
            </a:r>
            <a:endParaRPr sz="1000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400" y="579600"/>
            <a:ext cx="3136150" cy="208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3200" y="579600"/>
            <a:ext cx="3136150" cy="208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3200" y="2756425"/>
            <a:ext cx="3136150" cy="208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8400" y="2756425"/>
            <a:ext cx="3136170" cy="208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15" name="Google Shape;815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82"/>
          <p:cNvSpPr txBox="1"/>
          <p:nvPr/>
        </p:nvSpPr>
        <p:spPr>
          <a:xfrm>
            <a:off x="73100" y="23550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Slovenská strela Kopřivnice, Kopřivnice</a:t>
            </a:r>
            <a:endParaRPr sz="1600" b="1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pic>
        <p:nvPicPr>
          <p:cNvPr id="817" name="Google Shape;817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750" y="685350"/>
            <a:ext cx="3201725" cy="199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4525" y="2789288"/>
            <a:ext cx="3461424" cy="21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4525" y="685350"/>
            <a:ext cx="3461424" cy="199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2625" y="2790075"/>
            <a:ext cx="3159974" cy="2110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7" name="Google Shape;827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83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829" name="Google Shape;829;p83"/>
          <p:cNvSpPr txBox="1"/>
          <p:nvPr/>
        </p:nvSpPr>
        <p:spPr>
          <a:xfrm>
            <a:off x="141925" y="125000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Památník J.A.Komenského ve Fulneku - živé muzeum, Fulnek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83"/>
          <p:cNvSpPr txBox="1"/>
          <p:nvPr/>
        </p:nvSpPr>
        <p:spPr>
          <a:xfrm>
            <a:off x="141925" y="1092550"/>
            <a:ext cx="9144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TVARSTAV - REAL, s.r.o., Císařská 68, 741 01 Nový Jičín  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TVARSTAV - REAL, s.r.o., Nový Jičín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Ing. Petr Tomeš, Ostrava - Výškovice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Fulnek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49.7127519N, 17.9053122E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37" name="Google Shape;837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8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839" name="Google Shape;839;p84"/>
          <p:cNvSpPr txBox="1"/>
          <p:nvPr/>
        </p:nvSpPr>
        <p:spPr>
          <a:xfrm>
            <a:off x="0" y="-51600"/>
            <a:ext cx="9008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Památník J.A.Komenského ve Fulneku - živé muzeum, Fulnek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pic>
        <p:nvPicPr>
          <p:cNvPr id="840" name="Google Shape;8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325" y="2905575"/>
            <a:ext cx="3048699" cy="210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325" y="531549"/>
            <a:ext cx="3048709" cy="228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1175" y="1766412"/>
            <a:ext cx="2058102" cy="280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6151" y="697825"/>
            <a:ext cx="2101851" cy="2802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50" name="Google Shape;850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85"/>
          <p:cNvSpPr txBox="1"/>
          <p:nvPr/>
        </p:nvSpPr>
        <p:spPr>
          <a:xfrm>
            <a:off x="101975" y="179775"/>
            <a:ext cx="57528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Těšínské divadlo - Malá scéna, Český Těšín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sp>
        <p:nvSpPr>
          <p:cNvPr id="852" name="Google Shape;852;p85"/>
          <p:cNvSpPr txBox="1"/>
          <p:nvPr/>
        </p:nvSpPr>
        <p:spPr>
          <a:xfrm>
            <a:off x="219700" y="1017725"/>
            <a:ext cx="8520600" cy="3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</a:t>
            </a:r>
            <a:r>
              <a:rPr lang="cs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TECHARSTAV s.r.o., Rabasova 1157/8, 708 00</a:t>
            </a:r>
            <a:endParaRPr sz="21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Ostrava - Poruba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Moravskoslezský kraj,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</a:t>
            </a: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TECHARSTAV s.r.o., Ostrava - 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</a:t>
            </a: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TECHARSTAV s.r.o., Ostrava - 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</a:t>
            </a:r>
            <a:r>
              <a:rPr lang="c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Český Těšín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49.7459275N, 18.6130067E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59" name="Google Shape;859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8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861" name="Google Shape;861;p86"/>
          <p:cNvSpPr txBox="1"/>
          <p:nvPr/>
        </p:nvSpPr>
        <p:spPr>
          <a:xfrm>
            <a:off x="0" y="0"/>
            <a:ext cx="90087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Těšínské divadlo - Malá scéna, Český Těšín</a:t>
            </a:r>
            <a:endParaRPr sz="17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pic>
        <p:nvPicPr>
          <p:cNvPr id="862" name="Google Shape;862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689" y="2571750"/>
            <a:ext cx="3814848" cy="179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9275" y="2572800"/>
            <a:ext cx="3757325" cy="179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925" y="660750"/>
            <a:ext cx="3810374" cy="1795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2750" y="661800"/>
            <a:ext cx="3810374" cy="1793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72" name="Google Shape;87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8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874" name="Google Shape;874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82" name="Google Shape;882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88"/>
          <p:cNvSpPr txBox="1"/>
          <p:nvPr/>
        </p:nvSpPr>
        <p:spPr>
          <a:xfrm>
            <a:off x="123700" y="0"/>
            <a:ext cx="8816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Naučná stezka ,,Lesní stezka Vyhlídka Frýdlant nad Ostravicí, na pozemku č. 3605/1, Frýdlant nad Ostravicí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sp>
        <p:nvSpPr>
          <p:cNvPr id="884" name="Google Shape;884;p88"/>
          <p:cNvSpPr txBox="1"/>
          <p:nvPr/>
        </p:nvSpPr>
        <p:spPr>
          <a:xfrm>
            <a:off x="179750" y="1017725"/>
            <a:ext cx="8520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Město Frýdlant nad Ostravicí, Náměstí č.p. 3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739 11 Frýdlant nad Ostravicí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Město Frýdlant nad Ostravicí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ACER WOODWAY s.r.o., Brno-Židenice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LIVING  IN GREEN s.r.o., Dobřichovice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Frýdlant nad Ostravicí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49.5883474306, 18.3456537726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91" name="Google Shape;891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17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89"/>
          <p:cNvSpPr txBox="1"/>
          <p:nvPr/>
        </p:nvSpPr>
        <p:spPr>
          <a:xfrm>
            <a:off x="72550" y="0"/>
            <a:ext cx="8627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Naučná stezka ,,Lesní stezka Vyhlídka Frýdlant nad Ostravicí, na pozemku č. 3605/1, Frýdlant nad Ostravicí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6FA8DC"/>
              </a:solidFill>
            </a:endParaRPr>
          </a:p>
        </p:txBody>
      </p:sp>
      <p:pic>
        <p:nvPicPr>
          <p:cNvPr id="893" name="Google Shape;893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9000" y="810975"/>
            <a:ext cx="3412774" cy="203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5100" y="838800"/>
            <a:ext cx="2840301" cy="19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5100" y="2856112"/>
            <a:ext cx="2840301" cy="213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9000" y="2881575"/>
            <a:ext cx="3412774" cy="20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03" name="Google Shape;903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90"/>
          <p:cNvSpPr txBox="1"/>
          <p:nvPr/>
        </p:nvSpPr>
        <p:spPr>
          <a:xfrm>
            <a:off x="113700" y="89875"/>
            <a:ext cx="8916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Revitalizace parku u Biskupství - Moravská Ostrava a Přívoz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90"/>
          <p:cNvSpPr txBox="1"/>
          <p:nvPr/>
        </p:nvSpPr>
        <p:spPr>
          <a:xfrm>
            <a:off x="179750" y="1017725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HSF System a.s., Lihovarská 689/40A, 718 00 Ostrava-Kunčičky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Statutární město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HSF System SK s.r.o.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Ing. arch. Ondřej Vysloužil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Moravská Ostrava a Přívoz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49.8350344N, 18.2953256E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12" name="Google Shape;912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91"/>
          <p:cNvSpPr txBox="1"/>
          <p:nvPr/>
        </p:nvSpPr>
        <p:spPr>
          <a:xfrm>
            <a:off x="103300" y="51250"/>
            <a:ext cx="8467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Revitalizace parku u Biskupství - Moravská Ostrava a Přívoz</a:t>
            </a:r>
            <a:endParaRPr sz="21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4" name="Google Shape;914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4400" y="2761950"/>
            <a:ext cx="3246851" cy="216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4400" y="2761950"/>
            <a:ext cx="3246851" cy="216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5150" y="607775"/>
            <a:ext cx="3246851" cy="20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5150" y="2760688"/>
            <a:ext cx="3246851" cy="216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4400" y="606600"/>
            <a:ext cx="3246851" cy="202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200550" y="723925"/>
            <a:ext cx="79800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město Český Těšín, náměstí ČSA, 1/1, 737 01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Český Těšín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město Český Těšín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Metrostav a.s., Praha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ATELIER 38 s.r.o., Ostrava -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Český Těšín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49.7430686N, 18.6197739E</a:t>
            </a: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136675" y="93575"/>
            <a:ext cx="7078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Sportovní hala Svojsíkova, Český Těšín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25" name="Google Shape;925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92"/>
          <p:cNvSpPr txBox="1"/>
          <p:nvPr/>
        </p:nvSpPr>
        <p:spPr>
          <a:xfrm>
            <a:off x="141925" y="139825"/>
            <a:ext cx="8690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Dobratické centrum volnočasových aktivit - lesopark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92"/>
          <p:cNvSpPr txBox="1"/>
          <p:nvPr/>
        </p:nvSpPr>
        <p:spPr>
          <a:xfrm>
            <a:off x="179750" y="1017725"/>
            <a:ext cx="9144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Marian Kotas, K2 stavební Moravia s.r.o., Počáteční 429/10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710 00 Slezská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obec Dobratice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K2 stavební Moravia s.r.o., Slezská Ostrava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Ing. arch. Martin Foldyna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Dobratice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49.6679610175, 18.4803934071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34" name="Google Shape;934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93"/>
          <p:cNvSpPr txBox="1"/>
          <p:nvPr/>
        </p:nvSpPr>
        <p:spPr>
          <a:xfrm>
            <a:off x="64125" y="0"/>
            <a:ext cx="83172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Dobratické centrum volnočasových aktivit - lesopark</a:t>
            </a:r>
            <a:endParaRPr sz="1800" b="1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</a:endParaRPr>
          </a:p>
        </p:txBody>
      </p:sp>
      <p:pic>
        <p:nvPicPr>
          <p:cNvPr id="936" name="Google Shape;936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5575" y="540150"/>
            <a:ext cx="2966426" cy="211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7625" y="540150"/>
            <a:ext cx="3055920" cy="211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5575" y="2819700"/>
            <a:ext cx="2966426" cy="19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7625" y="2800250"/>
            <a:ext cx="3055926" cy="202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46" name="Google Shape;94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94"/>
          <p:cNvSpPr txBox="1"/>
          <p:nvPr/>
        </p:nvSpPr>
        <p:spPr>
          <a:xfrm>
            <a:off x="141925" y="139825"/>
            <a:ext cx="8690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Předprostor NKP ,,Noční přechod” v obci Morávka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94"/>
          <p:cNvSpPr txBox="1"/>
          <p:nvPr/>
        </p:nvSpPr>
        <p:spPr>
          <a:xfrm>
            <a:off x="179750" y="1017725"/>
            <a:ext cx="9144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Ing. arch. Martin Foldyna, Morávka 200, 739 04 Morávka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Obec Morávka, Morávka 599, 739 04 Morávka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Obec Morávka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Zahrady Vrobel s.r.o., Frýdlant nad Ostravicí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akd. sochař Martin Zet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Ing. arch.  Martin Foldyna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Morávka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50.0371632562,17.3076658996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55" name="Google Shape;95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95"/>
          <p:cNvSpPr txBox="1"/>
          <p:nvPr/>
        </p:nvSpPr>
        <p:spPr>
          <a:xfrm>
            <a:off x="25150" y="-62875"/>
            <a:ext cx="7136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Předprostor NKP ,,Noční přechod” v obci Morávka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7" name="Google Shape;957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3638" y="480375"/>
            <a:ext cx="2625226" cy="219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3650" y="2715400"/>
            <a:ext cx="2625226" cy="232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1375" y="2715400"/>
            <a:ext cx="2535901" cy="228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1375" y="480375"/>
            <a:ext cx="2535901" cy="219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67" name="Google Shape;967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96"/>
          <p:cNvSpPr txBox="1"/>
          <p:nvPr/>
        </p:nvSpPr>
        <p:spPr>
          <a:xfrm>
            <a:off x="151650" y="118275"/>
            <a:ext cx="80352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Náměstí Ostrava - Jih, veřejný prostor Hrabůvka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96"/>
          <p:cNvSpPr txBox="1"/>
          <p:nvPr/>
        </p:nvSpPr>
        <p:spPr>
          <a:xfrm>
            <a:off x="200275" y="841575"/>
            <a:ext cx="91440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 Statutární město Ostrava, městský obvod Ostrava - Jih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Horní 791/3 , 700 30 Ostrava-Hrabůvka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Statutární město Ostrava, městský obvod Ostrava - Jih,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Ostrava-Hrabůvka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Zlínstav a.s., Zlín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PROJEKTSTUDIO EUCZ, Ostrava - Poruba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Hrabůvka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49.7870331N, 18.2557564E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76" name="Google Shape;976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97"/>
          <p:cNvSpPr txBox="1"/>
          <p:nvPr/>
        </p:nvSpPr>
        <p:spPr>
          <a:xfrm>
            <a:off x="44675" y="0"/>
            <a:ext cx="720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Náměstí Ostrava - Jih, veřejný prostor Hrabůvka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8" name="Google Shape;978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1300" y="2698125"/>
            <a:ext cx="3182826" cy="190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1600" y="2698125"/>
            <a:ext cx="3182826" cy="190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7750" y="642500"/>
            <a:ext cx="3182826" cy="193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1600" y="642500"/>
            <a:ext cx="3182826" cy="1933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88" name="Google Shape;988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98"/>
          <p:cNvSpPr txBox="1"/>
          <p:nvPr/>
        </p:nvSpPr>
        <p:spPr>
          <a:xfrm>
            <a:off x="73850" y="72800"/>
            <a:ext cx="7928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Regenerace sídliště Hrabůvka - 2.etapa, Zeleň Savarin 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98"/>
          <p:cNvSpPr txBox="1"/>
          <p:nvPr/>
        </p:nvSpPr>
        <p:spPr>
          <a:xfrm>
            <a:off x="141925" y="903075"/>
            <a:ext cx="9144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Statutární město Ostrava, městský obvod Ostrava-Jih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Horní 791/3 , 700 30 Ostrava-Hrabůvka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Statutární město Ostrava, městský obvod Ostrava-Jih,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Ostrava-Hrabůvka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STAVIA - silniční stavby, a.s., Ostrava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Atregia s.r.o., Šebrov-Kateřina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 Ostrava-jih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 49.7884931N, 18.2279356E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97" name="Google Shape;997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99"/>
          <p:cNvSpPr txBox="1"/>
          <p:nvPr/>
        </p:nvSpPr>
        <p:spPr>
          <a:xfrm>
            <a:off x="0" y="0"/>
            <a:ext cx="7636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Regenerace sídliště Hrabůvka - 2.etapa, Zeleň Savarin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9" name="Google Shape;999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3250" y="656600"/>
            <a:ext cx="2928826" cy="203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0150" y="656600"/>
            <a:ext cx="3074374" cy="2035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3700" y="2811200"/>
            <a:ext cx="3067274" cy="198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1875" y="2811200"/>
            <a:ext cx="2928826" cy="198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09" name="Google Shape;100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00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1011" name="Google Shape;101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1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19" name="Google Shape;1019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01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21" name="Google Shape;1021;p101"/>
          <p:cNvSpPr txBox="1"/>
          <p:nvPr/>
        </p:nvSpPr>
        <p:spPr>
          <a:xfrm>
            <a:off x="67650" y="85050"/>
            <a:ext cx="900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sp>
        <p:nvSpPr>
          <p:cNvPr id="1022" name="Google Shape;1022;p101"/>
          <p:cNvSpPr txBox="1"/>
          <p:nvPr/>
        </p:nvSpPr>
        <p:spPr>
          <a:xfrm>
            <a:off x="200275" y="841575"/>
            <a:ext cx="91440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 Statutární město Ostrava, Prokešovo nám. 8, 1803/8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729 30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 Statutární město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  INTOZA s.r.o., Ostrava Mariánské hory a Hulváky</a:t>
            </a:r>
            <a:endParaRPr sz="1200" u="sng">
              <a:solidFill>
                <a:schemeClr val="lt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 ATELIÉR 38 s.r.o., Moravská Ostrava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49.8348778N, 18.2942689E  </a:t>
            </a: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3" name="Google Shape;1023;p101"/>
          <p:cNvSpPr txBox="1"/>
          <p:nvPr/>
        </p:nvSpPr>
        <p:spPr>
          <a:xfrm>
            <a:off x="141925" y="85050"/>
            <a:ext cx="8035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Bytový dům Střelniční</a:t>
            </a:r>
            <a:endParaRPr sz="10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 t="504" b="514"/>
          <a:stretch/>
        </p:blipFill>
        <p:spPr>
          <a:xfrm>
            <a:off x="0" y="0"/>
            <a:ext cx="92378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0" y="52025"/>
            <a:ext cx="676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Sportovní hala Svojsíkova, Český Těšín</a:t>
            </a:r>
            <a:endParaRPr sz="2100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4875" y="2864575"/>
            <a:ext cx="3372976" cy="213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3775" y="682600"/>
            <a:ext cx="3372976" cy="20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3775" y="2864575"/>
            <a:ext cx="3372976" cy="213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4875" y="682600"/>
            <a:ext cx="3372976" cy="20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30" name="Google Shape;1030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102"/>
          <p:cNvSpPr txBox="1"/>
          <p:nvPr/>
        </p:nvSpPr>
        <p:spPr>
          <a:xfrm>
            <a:off x="54450" y="0"/>
            <a:ext cx="7305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Bytový dům Střelniční</a:t>
            </a:r>
            <a:endParaRPr sz="600">
              <a:solidFill>
                <a:srgbClr val="6FA8DC"/>
              </a:solidFill>
            </a:endParaRPr>
          </a:p>
        </p:txBody>
      </p:sp>
      <p:pic>
        <p:nvPicPr>
          <p:cNvPr id="1032" name="Google Shape;103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074" y="610100"/>
            <a:ext cx="3067501" cy="204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5125" y="580712"/>
            <a:ext cx="3067501" cy="204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1075" y="2756500"/>
            <a:ext cx="3067501" cy="208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5125" y="2756500"/>
            <a:ext cx="3067501" cy="208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42" name="Google Shape;104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103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44" name="Google Shape;1044;p103"/>
          <p:cNvSpPr txBox="1"/>
          <p:nvPr/>
        </p:nvSpPr>
        <p:spPr>
          <a:xfrm>
            <a:off x="141925" y="125000"/>
            <a:ext cx="900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1045" name="Google Shape;1045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53" name="Google Shape;1053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p104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55" name="Google Shape;1055;p104"/>
          <p:cNvSpPr txBox="1"/>
          <p:nvPr/>
        </p:nvSpPr>
        <p:spPr>
          <a:xfrm>
            <a:off x="0" y="134725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 Rodinný dům v Šilheřovicích, Šilheřovice</a:t>
            </a:r>
            <a:endParaRPr sz="25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p104"/>
          <p:cNvSpPr txBox="1"/>
          <p:nvPr/>
        </p:nvSpPr>
        <p:spPr>
          <a:xfrm>
            <a:off x="201850" y="921175"/>
            <a:ext cx="85206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Kamil Mrva architect, s.r.o., Záhumenní 1358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742 21 Kopřivnice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Lukáš Homola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Svépomoci, STAVBY ŠIMEK s.r.o., Frýdek-Místek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Ateliér POD VĚŽÍ s.r.o., Frýdek - Místek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Kamil Mrva Architects, s.r.o., Kopřivnice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Šilheřovice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49.9211744N, 18.2600331E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63" name="Google Shape;1063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105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65" name="Google Shape;1065;p105"/>
          <p:cNvSpPr txBox="1"/>
          <p:nvPr/>
        </p:nvSpPr>
        <p:spPr>
          <a:xfrm>
            <a:off x="0" y="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Rodinný dům v Šilheřovicích, Šilheřovice</a:t>
            </a:r>
            <a:endParaRPr sz="17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6" name="Google Shape;1066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4975" y="605638"/>
            <a:ext cx="3325651" cy="221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4925" y="605638"/>
            <a:ext cx="3325645" cy="221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4975" y="2922200"/>
            <a:ext cx="3325651" cy="210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1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4926" y="2922200"/>
            <a:ext cx="3325651" cy="210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76" name="Google Shape;1076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06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78" name="Google Shape;1078;p106"/>
          <p:cNvSpPr txBox="1"/>
          <p:nvPr/>
        </p:nvSpPr>
        <p:spPr>
          <a:xfrm>
            <a:off x="180825" y="179775"/>
            <a:ext cx="900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5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Atriový rodinný dům v Hukvaldech, Dolní Sklenov</a:t>
            </a:r>
            <a:endParaRPr sz="25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106"/>
          <p:cNvSpPr txBox="1"/>
          <p:nvPr/>
        </p:nvSpPr>
        <p:spPr>
          <a:xfrm>
            <a:off x="240750" y="1274550"/>
            <a:ext cx="85206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petit atelier s.r.o., se sídlem č.p. 460, 739 61 Ropice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Samuel Mitúch a Katarína Mitúchová, Moravská Ostrava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TRASPOL stavební s.r.o., Nové město, Praha 1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petit atelier s.r.o., Ropice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Dolní Sklenov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49°37.613513'N,18°13.690962'E</a:t>
            </a:r>
            <a:r>
              <a:rPr lang="c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0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86" name="Google Shape;1086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107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088" name="Google Shape;1088;p107"/>
          <p:cNvSpPr txBox="1"/>
          <p:nvPr/>
        </p:nvSpPr>
        <p:spPr>
          <a:xfrm>
            <a:off x="0" y="0"/>
            <a:ext cx="9008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Atriový rodinný dům v Hukvaldech, Dolní Sklenov</a:t>
            </a:r>
            <a:endParaRPr sz="2100" b="1">
              <a:solidFill>
                <a:srgbClr val="6FA8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9" name="Google Shape;1089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8950" y="2824075"/>
            <a:ext cx="3246224" cy="20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1950" y="2824075"/>
            <a:ext cx="3246189" cy="20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1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5950" y="669550"/>
            <a:ext cx="3212198" cy="2044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1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8950" y="685650"/>
            <a:ext cx="3212198" cy="201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99" name="Google Shape;1099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08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01" name="Google Shape;1101;p108"/>
          <p:cNvSpPr txBox="1"/>
          <p:nvPr/>
        </p:nvSpPr>
        <p:spPr>
          <a:xfrm>
            <a:off x="141925" y="12500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2" name="Google Shape;1102;p108"/>
          <p:cNvSpPr txBox="1"/>
          <p:nvPr/>
        </p:nvSpPr>
        <p:spPr>
          <a:xfrm>
            <a:off x="180825" y="1017725"/>
            <a:ext cx="8520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Ing. arch. Tomáš Kozel, Ing.arch. Kamil Měrka - ti2 architekti,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Mlýnská 1692/7, 702 00 Ostrava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manželé Menšíkovi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nebyl generální dodavatel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ti2 architekti -  Ing. arch. Tomáš Kozel, Ing.arch. Kamil Měrka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Radvanice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                      49.8104917N, 18.3386078E</a:t>
            </a:r>
            <a:endParaRPr sz="2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108"/>
          <p:cNvSpPr txBox="1"/>
          <p:nvPr/>
        </p:nvSpPr>
        <p:spPr>
          <a:xfrm>
            <a:off x="67650" y="63500"/>
            <a:ext cx="9008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500" b="1">
                <a:solidFill>
                  <a:srgbClr val="6FA8DC"/>
                </a:solidFill>
                <a:latin typeface="Calibri"/>
                <a:ea typeface="Calibri"/>
                <a:cs typeface="Calibri"/>
                <a:sym typeface="Calibri"/>
              </a:rPr>
              <a:t>Novostavba rodinného domu v Ostravě Radvanicích, ul. Na Štěpnici</a:t>
            </a:r>
            <a:r>
              <a:rPr lang="cs" sz="25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10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10" name="Google Shape;1110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09"/>
          <p:cNvSpPr txBox="1"/>
          <p:nvPr/>
        </p:nvSpPr>
        <p:spPr>
          <a:xfrm>
            <a:off x="141925" y="179775"/>
            <a:ext cx="5752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1112" name="Google Shape;1112;p109"/>
          <p:cNvSpPr txBox="1"/>
          <p:nvPr/>
        </p:nvSpPr>
        <p:spPr>
          <a:xfrm>
            <a:off x="67650" y="0"/>
            <a:ext cx="9008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1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Novostavba rodinného domu v Ostravě Radvanicích, ul. Na Štěpnici </a:t>
            </a:r>
            <a:endParaRPr sz="21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3" name="Google Shape;1113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6175" y="663600"/>
            <a:ext cx="3186726" cy="21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0975" y="663600"/>
            <a:ext cx="3186726" cy="21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6175" y="2878811"/>
            <a:ext cx="3186726" cy="212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1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0975" y="2882513"/>
            <a:ext cx="3186726" cy="2118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23" name="Google Shape;1123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31" name="Google Shape;1131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p111"/>
          <p:cNvSpPr txBox="1"/>
          <p:nvPr/>
        </p:nvSpPr>
        <p:spPr>
          <a:xfrm>
            <a:off x="878900" y="539325"/>
            <a:ext cx="575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11"/>
          <p:cNvSpPr txBox="1"/>
          <p:nvPr/>
        </p:nvSpPr>
        <p:spPr>
          <a:xfrm>
            <a:off x="104900" y="99850"/>
            <a:ext cx="7300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9FC5E8"/>
                </a:solidFill>
                <a:latin typeface="Calibri"/>
                <a:ea typeface="Calibri"/>
                <a:cs typeface="Calibri"/>
                <a:sym typeface="Calibri"/>
              </a:rPr>
              <a:t>Sídlo společnosti POLNA corp. s.r.o., Třinec</a:t>
            </a:r>
            <a:endParaRPr sz="2500" b="1">
              <a:solidFill>
                <a:srgbClr val="9FC5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111"/>
          <p:cNvSpPr txBox="1"/>
          <p:nvPr/>
        </p:nvSpPr>
        <p:spPr>
          <a:xfrm>
            <a:off x="679150" y="1058650"/>
            <a:ext cx="575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</p:txBody>
      </p:sp>
      <p:sp>
        <p:nvSpPr>
          <p:cNvPr id="1135" name="Google Shape;1135;p111"/>
          <p:cNvSpPr txBox="1"/>
          <p:nvPr/>
        </p:nvSpPr>
        <p:spPr>
          <a:xfrm>
            <a:off x="679150" y="1636825"/>
            <a:ext cx="575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11"/>
          <p:cNvSpPr txBox="1"/>
          <p:nvPr/>
        </p:nvSpPr>
        <p:spPr>
          <a:xfrm>
            <a:off x="729075" y="3545525"/>
            <a:ext cx="5752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137" name="Google Shape;1137;p111"/>
          <p:cNvSpPr txBox="1"/>
          <p:nvPr/>
        </p:nvSpPr>
        <p:spPr>
          <a:xfrm>
            <a:off x="203150" y="659575"/>
            <a:ext cx="82656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Přihlašovatel:      Beskydská stavební, a.s., Frýdecká 225, 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739 61 Třinec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Investor:               POLNA corps. s.r.o., Třinec dnes již jako VALVEA s.r.o., Třinec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Zhotovitel:           Beskydská stavební, a.s., Třinec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Projektant:           Ing.arch. Jan Paldus, Petřvald u Karviné 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Lokalita:               Třinec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GPS:		       49.6610736N, 18.6583867E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4465</Words>
  <Application>Microsoft Office PowerPoint</Application>
  <PresentationFormat>Předvádění na obrazovce (16:9)</PresentationFormat>
  <Paragraphs>744</Paragraphs>
  <Slides>116</Slides>
  <Notes>116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116</vt:i4>
      </vt:variant>
    </vt:vector>
  </HeadingPairs>
  <TitlesOfParts>
    <vt:vector size="119" baseType="lpstr">
      <vt:lpstr>Arial</vt:lpstr>
      <vt:lpstr>Calibri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plr2</dc:creator>
  <cp:lastModifiedBy>plr2</cp:lastModifiedBy>
  <cp:revision>1</cp:revision>
  <dcterms:modified xsi:type="dcterms:W3CDTF">2021-05-26T09:43:59Z</dcterms:modified>
</cp:coreProperties>
</file>